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72" r:id="rId4"/>
    <p:sldId id="268" r:id="rId5"/>
    <p:sldId id="260" r:id="rId6"/>
    <p:sldId id="269" r:id="rId7"/>
    <p:sldId id="263" r:id="rId8"/>
    <p:sldId id="264" r:id="rId9"/>
    <p:sldId id="271" r:id="rId10"/>
    <p:sldId id="270" r:id="rId11"/>
    <p:sldId id="279" r:id="rId12"/>
    <p:sldId id="277" r:id="rId13"/>
    <p:sldId id="280" r:id="rId14"/>
    <p:sldId id="276" r:id="rId15"/>
    <p:sldId id="281" r:id="rId16"/>
    <p:sldId id="282" r:id="rId17"/>
    <p:sldId id="274"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67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54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020765-A294-4531-B090-A0DE7C91CAB1}" type="doc">
      <dgm:prSet loTypeId="urn:microsoft.com/office/officeart/2005/8/layout/chevron1" loCatId="process" qsTypeId="urn:microsoft.com/office/officeart/2005/8/quickstyle/simple1" qsCatId="simple" csTypeId="urn:microsoft.com/office/officeart/2005/8/colors/accent1_2" csCatId="accent1" phldr="1"/>
      <dgm:spPr/>
    </dgm:pt>
    <dgm:pt modelId="{146C98DE-D804-43B2-A8FF-613EFCF32390}">
      <dgm:prSet phldrT="[Texte]"/>
      <dgm:spPr/>
      <dgm:t>
        <a:bodyPr/>
        <a:lstStyle/>
        <a:p>
          <a:r>
            <a:rPr lang="fr-FR" dirty="0" smtClean="0"/>
            <a:t>Ensemble des agents</a:t>
          </a:r>
          <a:endParaRPr lang="fr-FR" dirty="0"/>
        </a:p>
      </dgm:t>
    </dgm:pt>
    <dgm:pt modelId="{AE6A6039-C0D8-4680-8850-C5B0329B881E}" type="parTrans" cxnId="{D4260D04-95DF-4E38-B796-C6D11B3B050F}">
      <dgm:prSet/>
      <dgm:spPr/>
      <dgm:t>
        <a:bodyPr/>
        <a:lstStyle/>
        <a:p>
          <a:endParaRPr lang="fr-FR"/>
        </a:p>
      </dgm:t>
    </dgm:pt>
    <dgm:pt modelId="{FBB57045-E748-4BC6-8F87-4BBDA497C07C}" type="sibTrans" cxnId="{D4260D04-95DF-4E38-B796-C6D11B3B050F}">
      <dgm:prSet/>
      <dgm:spPr/>
      <dgm:t>
        <a:bodyPr/>
        <a:lstStyle/>
        <a:p>
          <a:endParaRPr lang="fr-FR"/>
        </a:p>
      </dgm:t>
    </dgm:pt>
    <dgm:pt modelId="{8E0458B6-96D7-4AB0-A30E-E83B4ADFBE00}">
      <dgm:prSet phldrT="[Texte]"/>
      <dgm:spPr/>
      <dgm:t>
        <a:bodyPr/>
        <a:lstStyle/>
        <a:p>
          <a:r>
            <a:rPr lang="fr-FR" dirty="0" smtClean="0"/>
            <a:t>Limite 15 heures par mois</a:t>
          </a:r>
          <a:endParaRPr lang="fr-FR" dirty="0"/>
        </a:p>
      </dgm:t>
    </dgm:pt>
    <dgm:pt modelId="{2DA41FDA-B87D-4623-93E3-D940C81DB31F}" type="parTrans" cxnId="{F12B3284-F5E6-4A8F-9288-0EA15E64C821}">
      <dgm:prSet/>
      <dgm:spPr/>
      <dgm:t>
        <a:bodyPr/>
        <a:lstStyle/>
        <a:p>
          <a:endParaRPr lang="fr-FR"/>
        </a:p>
      </dgm:t>
    </dgm:pt>
    <dgm:pt modelId="{F95BCF55-C5A6-4D7B-A6E9-DAD0584923AA}" type="sibTrans" cxnId="{F12B3284-F5E6-4A8F-9288-0EA15E64C821}">
      <dgm:prSet/>
      <dgm:spPr/>
      <dgm:t>
        <a:bodyPr/>
        <a:lstStyle/>
        <a:p>
          <a:endParaRPr lang="fr-FR"/>
        </a:p>
      </dgm:t>
    </dgm:pt>
    <dgm:pt modelId="{D537DA61-2CBB-49C5-8F3B-52A816AF24BB}">
      <dgm:prSet phldrT="[Texte]"/>
      <dgm:spPr/>
      <dgm:t>
        <a:bodyPr/>
        <a:lstStyle/>
        <a:p>
          <a:r>
            <a:rPr lang="fr-FR" dirty="0" smtClean="0"/>
            <a:t>180 heures par an maxi</a:t>
          </a:r>
          <a:endParaRPr lang="fr-FR" dirty="0"/>
        </a:p>
      </dgm:t>
    </dgm:pt>
    <dgm:pt modelId="{AC17D1D6-3F53-4C30-924F-4575DB53FC40}" type="parTrans" cxnId="{56017ED1-4449-4C96-9BAE-82121666FA09}">
      <dgm:prSet/>
      <dgm:spPr/>
      <dgm:t>
        <a:bodyPr/>
        <a:lstStyle/>
        <a:p>
          <a:endParaRPr lang="fr-FR"/>
        </a:p>
      </dgm:t>
    </dgm:pt>
    <dgm:pt modelId="{C6EA5103-421A-4E36-A59C-D164985BC93E}" type="sibTrans" cxnId="{56017ED1-4449-4C96-9BAE-82121666FA09}">
      <dgm:prSet/>
      <dgm:spPr/>
      <dgm:t>
        <a:bodyPr/>
        <a:lstStyle/>
        <a:p>
          <a:endParaRPr lang="fr-FR"/>
        </a:p>
      </dgm:t>
    </dgm:pt>
    <dgm:pt modelId="{230B60E9-0CDF-4F3D-B171-EDDB6CF9F879}" type="pres">
      <dgm:prSet presAssocID="{B9020765-A294-4531-B090-A0DE7C91CAB1}" presName="Name0" presStyleCnt="0">
        <dgm:presLayoutVars>
          <dgm:dir/>
          <dgm:animLvl val="lvl"/>
          <dgm:resizeHandles val="exact"/>
        </dgm:presLayoutVars>
      </dgm:prSet>
      <dgm:spPr/>
    </dgm:pt>
    <dgm:pt modelId="{43525B2D-335E-4524-87E0-486EED7212D1}" type="pres">
      <dgm:prSet presAssocID="{146C98DE-D804-43B2-A8FF-613EFCF32390}" presName="parTxOnly" presStyleLbl="node1" presStyleIdx="0" presStyleCnt="3">
        <dgm:presLayoutVars>
          <dgm:chMax val="0"/>
          <dgm:chPref val="0"/>
          <dgm:bulletEnabled val="1"/>
        </dgm:presLayoutVars>
      </dgm:prSet>
      <dgm:spPr/>
      <dgm:t>
        <a:bodyPr/>
        <a:lstStyle/>
        <a:p>
          <a:endParaRPr lang="fr-FR"/>
        </a:p>
      </dgm:t>
    </dgm:pt>
    <dgm:pt modelId="{422C899B-2BED-4B60-91F5-036E98151262}" type="pres">
      <dgm:prSet presAssocID="{FBB57045-E748-4BC6-8F87-4BBDA497C07C}" presName="parTxOnlySpace" presStyleCnt="0"/>
      <dgm:spPr/>
    </dgm:pt>
    <dgm:pt modelId="{6F675C73-C046-4DB0-88F8-2D1EBB8F599E}" type="pres">
      <dgm:prSet presAssocID="{8E0458B6-96D7-4AB0-A30E-E83B4ADFBE00}" presName="parTxOnly" presStyleLbl="node1" presStyleIdx="1" presStyleCnt="3" custLinFactNeighborX="0" custLinFactNeighborY="-2798">
        <dgm:presLayoutVars>
          <dgm:chMax val="0"/>
          <dgm:chPref val="0"/>
          <dgm:bulletEnabled val="1"/>
        </dgm:presLayoutVars>
      </dgm:prSet>
      <dgm:spPr/>
      <dgm:t>
        <a:bodyPr/>
        <a:lstStyle/>
        <a:p>
          <a:endParaRPr lang="fr-FR"/>
        </a:p>
      </dgm:t>
    </dgm:pt>
    <dgm:pt modelId="{AB6643C5-5733-4DBD-B49C-B86820A4ED3E}" type="pres">
      <dgm:prSet presAssocID="{F95BCF55-C5A6-4D7B-A6E9-DAD0584923AA}" presName="parTxOnlySpace" presStyleCnt="0"/>
      <dgm:spPr/>
    </dgm:pt>
    <dgm:pt modelId="{A1E28FA6-8999-4EBA-A7AA-E10A1B96E945}" type="pres">
      <dgm:prSet presAssocID="{D537DA61-2CBB-49C5-8F3B-52A816AF24BB}" presName="parTxOnly" presStyleLbl="node1" presStyleIdx="2" presStyleCnt="3">
        <dgm:presLayoutVars>
          <dgm:chMax val="0"/>
          <dgm:chPref val="0"/>
          <dgm:bulletEnabled val="1"/>
        </dgm:presLayoutVars>
      </dgm:prSet>
      <dgm:spPr/>
      <dgm:t>
        <a:bodyPr/>
        <a:lstStyle/>
        <a:p>
          <a:endParaRPr lang="fr-FR"/>
        </a:p>
      </dgm:t>
    </dgm:pt>
  </dgm:ptLst>
  <dgm:cxnLst>
    <dgm:cxn modelId="{F12B3284-F5E6-4A8F-9288-0EA15E64C821}" srcId="{B9020765-A294-4531-B090-A0DE7C91CAB1}" destId="{8E0458B6-96D7-4AB0-A30E-E83B4ADFBE00}" srcOrd="1" destOrd="0" parTransId="{2DA41FDA-B87D-4623-93E3-D940C81DB31F}" sibTransId="{F95BCF55-C5A6-4D7B-A6E9-DAD0584923AA}"/>
    <dgm:cxn modelId="{59B38D18-533E-4B66-BC96-7AA881B9DBDE}" type="presOf" srcId="{B9020765-A294-4531-B090-A0DE7C91CAB1}" destId="{230B60E9-0CDF-4F3D-B171-EDDB6CF9F879}" srcOrd="0" destOrd="0" presId="urn:microsoft.com/office/officeart/2005/8/layout/chevron1"/>
    <dgm:cxn modelId="{A2A5BE95-B312-4856-9E00-B0F90CF18206}" type="presOf" srcId="{8E0458B6-96D7-4AB0-A30E-E83B4ADFBE00}" destId="{6F675C73-C046-4DB0-88F8-2D1EBB8F599E}" srcOrd="0" destOrd="0" presId="urn:microsoft.com/office/officeart/2005/8/layout/chevron1"/>
    <dgm:cxn modelId="{E230D350-5D07-4196-AAF0-4DB9CAC41140}" type="presOf" srcId="{146C98DE-D804-43B2-A8FF-613EFCF32390}" destId="{43525B2D-335E-4524-87E0-486EED7212D1}" srcOrd="0" destOrd="0" presId="urn:microsoft.com/office/officeart/2005/8/layout/chevron1"/>
    <dgm:cxn modelId="{5B358129-7BCD-4ACA-8717-C4CA2C18557C}" type="presOf" srcId="{D537DA61-2CBB-49C5-8F3B-52A816AF24BB}" destId="{A1E28FA6-8999-4EBA-A7AA-E10A1B96E945}" srcOrd="0" destOrd="0" presId="urn:microsoft.com/office/officeart/2005/8/layout/chevron1"/>
    <dgm:cxn modelId="{56017ED1-4449-4C96-9BAE-82121666FA09}" srcId="{B9020765-A294-4531-B090-A0DE7C91CAB1}" destId="{D537DA61-2CBB-49C5-8F3B-52A816AF24BB}" srcOrd="2" destOrd="0" parTransId="{AC17D1D6-3F53-4C30-924F-4575DB53FC40}" sibTransId="{C6EA5103-421A-4E36-A59C-D164985BC93E}"/>
    <dgm:cxn modelId="{D4260D04-95DF-4E38-B796-C6D11B3B050F}" srcId="{B9020765-A294-4531-B090-A0DE7C91CAB1}" destId="{146C98DE-D804-43B2-A8FF-613EFCF32390}" srcOrd="0" destOrd="0" parTransId="{AE6A6039-C0D8-4680-8850-C5B0329B881E}" sibTransId="{FBB57045-E748-4BC6-8F87-4BBDA497C07C}"/>
    <dgm:cxn modelId="{133A7C17-7695-4BB7-A20F-2726F97AEB0A}" type="presParOf" srcId="{230B60E9-0CDF-4F3D-B171-EDDB6CF9F879}" destId="{43525B2D-335E-4524-87E0-486EED7212D1}" srcOrd="0" destOrd="0" presId="urn:microsoft.com/office/officeart/2005/8/layout/chevron1"/>
    <dgm:cxn modelId="{543A8884-9F14-4BAC-9414-763A41CC982D}" type="presParOf" srcId="{230B60E9-0CDF-4F3D-B171-EDDB6CF9F879}" destId="{422C899B-2BED-4B60-91F5-036E98151262}" srcOrd="1" destOrd="0" presId="urn:microsoft.com/office/officeart/2005/8/layout/chevron1"/>
    <dgm:cxn modelId="{CA1F38CC-1B5A-49C9-B869-A447C04C5343}" type="presParOf" srcId="{230B60E9-0CDF-4F3D-B171-EDDB6CF9F879}" destId="{6F675C73-C046-4DB0-88F8-2D1EBB8F599E}" srcOrd="2" destOrd="0" presId="urn:microsoft.com/office/officeart/2005/8/layout/chevron1"/>
    <dgm:cxn modelId="{B5685DF2-FF77-473D-A9F7-A9B6AA504974}" type="presParOf" srcId="{230B60E9-0CDF-4F3D-B171-EDDB6CF9F879}" destId="{AB6643C5-5733-4DBD-B49C-B86820A4ED3E}" srcOrd="3" destOrd="0" presId="urn:microsoft.com/office/officeart/2005/8/layout/chevron1"/>
    <dgm:cxn modelId="{94A592D3-14DE-4A37-B293-A24099C70D76}" type="presParOf" srcId="{230B60E9-0CDF-4F3D-B171-EDDB6CF9F879}" destId="{A1E28FA6-8999-4EBA-A7AA-E10A1B96E94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433AA6-66EA-4FA2-B466-144ACBAD54E3}" type="doc">
      <dgm:prSet loTypeId="urn:microsoft.com/office/officeart/2005/8/layout/chevron1" loCatId="process" qsTypeId="urn:microsoft.com/office/officeart/2005/8/quickstyle/simple1" qsCatId="simple" csTypeId="urn:microsoft.com/office/officeart/2005/8/colors/accent1_2" csCatId="accent1" phldr="1"/>
      <dgm:spPr/>
    </dgm:pt>
    <dgm:pt modelId="{77B81D3D-0654-412E-852B-F4B7CB96312D}">
      <dgm:prSet phldrT="[Texte]" custT="1"/>
      <dgm:spPr/>
      <dgm:t>
        <a:bodyPr/>
        <a:lstStyle/>
        <a:p>
          <a:r>
            <a:rPr lang="fr-FR" sz="1800" dirty="0" smtClean="0">
              <a:solidFill>
                <a:schemeClr val="bg1"/>
              </a:solidFill>
              <a:latin typeface="Arial" panose="020B0604020202020204" pitchFamily="34" charset="0"/>
              <a:cs typeface="Arial" panose="020B0604020202020204" pitchFamily="34" charset="0"/>
            </a:rPr>
            <a:t>infirmiers spécialisés, cadres de santé infirmiers, sages-femmes, sages-femmes cadre de santé, personnels d’encadrement technique et ouvrier, manipulateurs d’électroradiologie médicale</a:t>
          </a:r>
          <a:r>
            <a:rPr lang="fr-FR" sz="1500" dirty="0" smtClean="0">
              <a:solidFill>
                <a:schemeClr val="bg1"/>
              </a:solidFill>
              <a:latin typeface="Arial" panose="020B0604020202020204" pitchFamily="34" charset="0"/>
              <a:cs typeface="Arial" panose="020B0604020202020204" pitchFamily="34" charset="0"/>
            </a:rPr>
            <a:t>.</a:t>
          </a:r>
          <a:endParaRPr lang="fr-FR" sz="1500" dirty="0">
            <a:solidFill>
              <a:schemeClr val="bg1"/>
            </a:solidFill>
          </a:endParaRPr>
        </a:p>
      </dgm:t>
    </dgm:pt>
    <dgm:pt modelId="{384C30D7-BE41-4FF4-A571-A638030F8532}" type="parTrans" cxnId="{6789CBF4-941C-45FC-AB44-CFD402CE6B7D}">
      <dgm:prSet/>
      <dgm:spPr/>
      <dgm:t>
        <a:bodyPr/>
        <a:lstStyle/>
        <a:p>
          <a:endParaRPr lang="fr-FR"/>
        </a:p>
      </dgm:t>
    </dgm:pt>
    <dgm:pt modelId="{1705DF5D-76E8-4EF3-BFAA-0E450214E25A}" type="sibTrans" cxnId="{6789CBF4-941C-45FC-AB44-CFD402CE6B7D}">
      <dgm:prSet/>
      <dgm:spPr/>
      <dgm:t>
        <a:bodyPr/>
        <a:lstStyle/>
        <a:p>
          <a:endParaRPr lang="fr-FR"/>
        </a:p>
      </dgm:t>
    </dgm:pt>
    <dgm:pt modelId="{32C061B8-1611-40E5-AE00-8831FD723397}">
      <dgm:prSet phldrT="[Texte]" custT="1"/>
      <dgm:spPr/>
      <dgm:t>
        <a:bodyPr/>
        <a:lstStyle/>
        <a:p>
          <a:r>
            <a:rPr lang="fr-FR" sz="2400" dirty="0" smtClean="0">
              <a:latin typeface="Arial" panose="020B0604020202020204" pitchFamily="34" charset="0"/>
              <a:cs typeface="Arial" panose="020B0604020202020204" pitchFamily="34" charset="0"/>
            </a:rPr>
            <a:t>Limite de 18 heures par mois</a:t>
          </a:r>
          <a:endParaRPr lang="fr-FR" sz="2400" dirty="0">
            <a:latin typeface="Arial" panose="020B0604020202020204" pitchFamily="34" charset="0"/>
            <a:cs typeface="Arial" panose="020B0604020202020204" pitchFamily="34" charset="0"/>
          </a:endParaRPr>
        </a:p>
      </dgm:t>
    </dgm:pt>
    <dgm:pt modelId="{0465AF79-C4D1-4D06-B03D-18C13E72C32C}" type="parTrans" cxnId="{D7935DEF-C041-4E7E-B8B2-0DC5646192F3}">
      <dgm:prSet/>
      <dgm:spPr/>
      <dgm:t>
        <a:bodyPr/>
        <a:lstStyle/>
        <a:p>
          <a:endParaRPr lang="fr-FR"/>
        </a:p>
      </dgm:t>
    </dgm:pt>
    <dgm:pt modelId="{74B958E4-6599-479F-8670-EAC80C99B0DA}" type="sibTrans" cxnId="{D7935DEF-C041-4E7E-B8B2-0DC5646192F3}">
      <dgm:prSet/>
      <dgm:spPr/>
      <dgm:t>
        <a:bodyPr/>
        <a:lstStyle/>
        <a:p>
          <a:endParaRPr lang="fr-FR"/>
        </a:p>
      </dgm:t>
    </dgm:pt>
    <dgm:pt modelId="{0ABF9D9B-7CE4-4713-BFB7-96EF19241FD7}">
      <dgm:prSet phldrT="[Texte]" custT="1"/>
      <dgm:spPr/>
      <dgm:t>
        <a:bodyPr/>
        <a:lstStyle/>
        <a:p>
          <a:r>
            <a:rPr lang="fr-FR" sz="2400" dirty="0" smtClean="0">
              <a:latin typeface="Arial" panose="020B0604020202020204" pitchFamily="34" charset="0"/>
              <a:cs typeface="Arial" panose="020B0604020202020204" pitchFamily="34" charset="0"/>
            </a:rPr>
            <a:t>220 heures par an maxi</a:t>
          </a:r>
          <a:endParaRPr lang="fr-FR" sz="2400" dirty="0">
            <a:latin typeface="Arial" panose="020B0604020202020204" pitchFamily="34" charset="0"/>
            <a:cs typeface="Arial" panose="020B0604020202020204" pitchFamily="34" charset="0"/>
          </a:endParaRPr>
        </a:p>
      </dgm:t>
    </dgm:pt>
    <dgm:pt modelId="{0375960C-70C3-456A-9C78-E3A27E94E36A}" type="parTrans" cxnId="{46D0A17A-4B90-40E0-BC35-8A21A50BDCB6}">
      <dgm:prSet/>
      <dgm:spPr/>
      <dgm:t>
        <a:bodyPr/>
        <a:lstStyle/>
        <a:p>
          <a:endParaRPr lang="fr-FR"/>
        </a:p>
      </dgm:t>
    </dgm:pt>
    <dgm:pt modelId="{BE3B6C46-EDA7-4818-A757-53D41D0A6E5A}" type="sibTrans" cxnId="{46D0A17A-4B90-40E0-BC35-8A21A50BDCB6}">
      <dgm:prSet/>
      <dgm:spPr/>
      <dgm:t>
        <a:bodyPr/>
        <a:lstStyle/>
        <a:p>
          <a:endParaRPr lang="fr-FR"/>
        </a:p>
      </dgm:t>
    </dgm:pt>
    <dgm:pt modelId="{2C39959E-B17C-4D8F-A937-DB105DF6B860}" type="pres">
      <dgm:prSet presAssocID="{6D433AA6-66EA-4FA2-B466-144ACBAD54E3}" presName="Name0" presStyleCnt="0">
        <dgm:presLayoutVars>
          <dgm:dir/>
          <dgm:animLvl val="lvl"/>
          <dgm:resizeHandles val="exact"/>
        </dgm:presLayoutVars>
      </dgm:prSet>
      <dgm:spPr/>
    </dgm:pt>
    <dgm:pt modelId="{A89E2701-AD63-48F8-9F2B-AE5B73C95A56}" type="pres">
      <dgm:prSet presAssocID="{77B81D3D-0654-412E-852B-F4B7CB96312D}" presName="parTxOnly" presStyleLbl="node1" presStyleIdx="0" presStyleCnt="3" custScaleX="212035" custScaleY="92489" custLinFactNeighborX="-76545" custLinFactNeighborY="4722">
        <dgm:presLayoutVars>
          <dgm:chMax val="0"/>
          <dgm:chPref val="0"/>
          <dgm:bulletEnabled val="1"/>
        </dgm:presLayoutVars>
      </dgm:prSet>
      <dgm:spPr/>
      <dgm:t>
        <a:bodyPr/>
        <a:lstStyle/>
        <a:p>
          <a:endParaRPr lang="fr-FR"/>
        </a:p>
      </dgm:t>
    </dgm:pt>
    <dgm:pt modelId="{4B3E11ED-948E-43AF-818A-059A631AD545}" type="pres">
      <dgm:prSet presAssocID="{1705DF5D-76E8-4EF3-BFAA-0E450214E25A}" presName="parTxOnlySpace" presStyleCnt="0"/>
      <dgm:spPr/>
    </dgm:pt>
    <dgm:pt modelId="{63B2030E-4546-46D0-9518-96A1EDEE4ED1}" type="pres">
      <dgm:prSet presAssocID="{32C061B8-1611-40E5-AE00-8831FD723397}" presName="parTxOnly" presStyleLbl="node1" presStyleIdx="1" presStyleCnt="3" custLinFactNeighborX="27604" custLinFactNeighborY="6686">
        <dgm:presLayoutVars>
          <dgm:chMax val="0"/>
          <dgm:chPref val="0"/>
          <dgm:bulletEnabled val="1"/>
        </dgm:presLayoutVars>
      </dgm:prSet>
      <dgm:spPr/>
      <dgm:t>
        <a:bodyPr/>
        <a:lstStyle/>
        <a:p>
          <a:endParaRPr lang="fr-FR"/>
        </a:p>
      </dgm:t>
    </dgm:pt>
    <dgm:pt modelId="{78A1A5D4-1FB6-4320-81A4-99753241A2E8}" type="pres">
      <dgm:prSet presAssocID="{74B958E4-6599-479F-8670-EAC80C99B0DA}" presName="parTxOnlySpace" presStyleCnt="0"/>
      <dgm:spPr/>
    </dgm:pt>
    <dgm:pt modelId="{27618F66-1A6F-4DBD-A606-16E9809ECA8A}" type="pres">
      <dgm:prSet presAssocID="{0ABF9D9B-7CE4-4713-BFB7-96EF19241FD7}" presName="parTxOnly" presStyleLbl="node1" presStyleIdx="2" presStyleCnt="3" custLinFactNeighborX="1511" custLinFactNeighborY="7549">
        <dgm:presLayoutVars>
          <dgm:chMax val="0"/>
          <dgm:chPref val="0"/>
          <dgm:bulletEnabled val="1"/>
        </dgm:presLayoutVars>
      </dgm:prSet>
      <dgm:spPr/>
      <dgm:t>
        <a:bodyPr/>
        <a:lstStyle/>
        <a:p>
          <a:endParaRPr lang="fr-FR"/>
        </a:p>
      </dgm:t>
    </dgm:pt>
  </dgm:ptLst>
  <dgm:cxnLst>
    <dgm:cxn modelId="{46D0A17A-4B90-40E0-BC35-8A21A50BDCB6}" srcId="{6D433AA6-66EA-4FA2-B466-144ACBAD54E3}" destId="{0ABF9D9B-7CE4-4713-BFB7-96EF19241FD7}" srcOrd="2" destOrd="0" parTransId="{0375960C-70C3-456A-9C78-E3A27E94E36A}" sibTransId="{BE3B6C46-EDA7-4818-A757-53D41D0A6E5A}"/>
    <dgm:cxn modelId="{D7935DEF-C041-4E7E-B8B2-0DC5646192F3}" srcId="{6D433AA6-66EA-4FA2-B466-144ACBAD54E3}" destId="{32C061B8-1611-40E5-AE00-8831FD723397}" srcOrd="1" destOrd="0" parTransId="{0465AF79-C4D1-4D06-B03D-18C13E72C32C}" sibTransId="{74B958E4-6599-479F-8670-EAC80C99B0DA}"/>
    <dgm:cxn modelId="{439E10DC-7242-4F9C-8267-5410DDCCF8B5}" type="presOf" srcId="{0ABF9D9B-7CE4-4713-BFB7-96EF19241FD7}" destId="{27618F66-1A6F-4DBD-A606-16E9809ECA8A}" srcOrd="0" destOrd="0" presId="urn:microsoft.com/office/officeart/2005/8/layout/chevron1"/>
    <dgm:cxn modelId="{ED84A998-0B5C-48E2-A59D-4DCDCBE85F74}" type="presOf" srcId="{32C061B8-1611-40E5-AE00-8831FD723397}" destId="{63B2030E-4546-46D0-9518-96A1EDEE4ED1}" srcOrd="0" destOrd="0" presId="urn:microsoft.com/office/officeart/2005/8/layout/chevron1"/>
    <dgm:cxn modelId="{6789CBF4-941C-45FC-AB44-CFD402CE6B7D}" srcId="{6D433AA6-66EA-4FA2-B466-144ACBAD54E3}" destId="{77B81D3D-0654-412E-852B-F4B7CB96312D}" srcOrd="0" destOrd="0" parTransId="{384C30D7-BE41-4FF4-A571-A638030F8532}" sibTransId="{1705DF5D-76E8-4EF3-BFAA-0E450214E25A}"/>
    <dgm:cxn modelId="{11D0F3DD-93EF-4EF7-9EDF-A81F473C39F5}" type="presOf" srcId="{6D433AA6-66EA-4FA2-B466-144ACBAD54E3}" destId="{2C39959E-B17C-4D8F-A937-DB105DF6B860}" srcOrd="0" destOrd="0" presId="urn:microsoft.com/office/officeart/2005/8/layout/chevron1"/>
    <dgm:cxn modelId="{3B3C91BE-992E-4C45-982B-9B3362BB403A}" type="presOf" srcId="{77B81D3D-0654-412E-852B-F4B7CB96312D}" destId="{A89E2701-AD63-48F8-9F2B-AE5B73C95A56}" srcOrd="0" destOrd="0" presId="urn:microsoft.com/office/officeart/2005/8/layout/chevron1"/>
    <dgm:cxn modelId="{B27BF395-3400-4085-B62F-AA1D56EE8C1D}" type="presParOf" srcId="{2C39959E-B17C-4D8F-A937-DB105DF6B860}" destId="{A89E2701-AD63-48F8-9F2B-AE5B73C95A56}" srcOrd="0" destOrd="0" presId="urn:microsoft.com/office/officeart/2005/8/layout/chevron1"/>
    <dgm:cxn modelId="{D1BA6165-1057-4163-B6F6-036D8895D00F}" type="presParOf" srcId="{2C39959E-B17C-4D8F-A937-DB105DF6B860}" destId="{4B3E11ED-948E-43AF-818A-059A631AD545}" srcOrd="1" destOrd="0" presId="urn:microsoft.com/office/officeart/2005/8/layout/chevron1"/>
    <dgm:cxn modelId="{FD3904A1-7D5E-414A-95BA-B1939CAD95D1}" type="presParOf" srcId="{2C39959E-B17C-4D8F-A937-DB105DF6B860}" destId="{63B2030E-4546-46D0-9518-96A1EDEE4ED1}" srcOrd="2" destOrd="0" presId="urn:microsoft.com/office/officeart/2005/8/layout/chevron1"/>
    <dgm:cxn modelId="{E58824BC-6ABB-4D57-8025-2F16387B8674}" type="presParOf" srcId="{2C39959E-B17C-4D8F-A937-DB105DF6B860}" destId="{78A1A5D4-1FB6-4320-81A4-99753241A2E8}" srcOrd="3" destOrd="0" presId="urn:microsoft.com/office/officeart/2005/8/layout/chevron1"/>
    <dgm:cxn modelId="{0862661F-E28B-4080-8956-D8FEC97741AC}" type="presParOf" srcId="{2C39959E-B17C-4D8F-A937-DB105DF6B860}" destId="{27618F66-1A6F-4DBD-A606-16E9809ECA8A}"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525B2D-335E-4524-87E0-486EED7212D1}">
      <dsp:nvSpPr>
        <dsp:cNvPr id="0" name=""/>
        <dsp:cNvSpPr/>
      </dsp:nvSpPr>
      <dsp:spPr>
        <a:xfrm>
          <a:off x="3480" y="0"/>
          <a:ext cx="4240350" cy="142667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kern="1200" dirty="0" smtClean="0"/>
            <a:t>Ensemble des agents</a:t>
          </a:r>
          <a:endParaRPr lang="fr-FR" sz="3200" kern="1200" dirty="0"/>
        </a:p>
      </dsp:txBody>
      <dsp:txXfrm>
        <a:off x="716816" y="0"/>
        <a:ext cx="2813678" cy="1426672"/>
      </dsp:txXfrm>
    </dsp:sp>
    <dsp:sp modelId="{6F675C73-C046-4DB0-88F8-2D1EBB8F599E}">
      <dsp:nvSpPr>
        <dsp:cNvPr id="0" name=""/>
        <dsp:cNvSpPr/>
      </dsp:nvSpPr>
      <dsp:spPr>
        <a:xfrm>
          <a:off x="3819795" y="0"/>
          <a:ext cx="4240350" cy="142667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kern="1200" dirty="0" smtClean="0"/>
            <a:t>Limite 15 heures par mois</a:t>
          </a:r>
          <a:endParaRPr lang="fr-FR" sz="3200" kern="1200" dirty="0"/>
        </a:p>
      </dsp:txBody>
      <dsp:txXfrm>
        <a:off x="4533131" y="0"/>
        <a:ext cx="2813678" cy="1426672"/>
      </dsp:txXfrm>
    </dsp:sp>
    <dsp:sp modelId="{A1E28FA6-8999-4EBA-A7AA-E10A1B96E945}">
      <dsp:nvSpPr>
        <dsp:cNvPr id="0" name=""/>
        <dsp:cNvSpPr/>
      </dsp:nvSpPr>
      <dsp:spPr>
        <a:xfrm>
          <a:off x="7636111" y="0"/>
          <a:ext cx="4240350" cy="142667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fr-FR" sz="3200" kern="1200" dirty="0" smtClean="0"/>
            <a:t>180 heures par an maxi</a:t>
          </a:r>
          <a:endParaRPr lang="fr-FR" sz="3200" kern="1200" dirty="0"/>
        </a:p>
      </dsp:txBody>
      <dsp:txXfrm>
        <a:off x="8349447" y="0"/>
        <a:ext cx="2813678" cy="1426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E2701-AD63-48F8-9F2B-AE5B73C95A56}">
      <dsp:nvSpPr>
        <dsp:cNvPr id="0" name=""/>
        <dsp:cNvSpPr/>
      </dsp:nvSpPr>
      <dsp:spPr>
        <a:xfrm>
          <a:off x="0" y="1449977"/>
          <a:ext cx="6420405" cy="11202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kern="1200" dirty="0" smtClean="0">
              <a:solidFill>
                <a:schemeClr val="bg1"/>
              </a:solidFill>
              <a:latin typeface="Arial" panose="020B0604020202020204" pitchFamily="34" charset="0"/>
              <a:cs typeface="Arial" panose="020B0604020202020204" pitchFamily="34" charset="0"/>
            </a:rPr>
            <a:t>infirmiers spécialisés, cadres de santé infirmiers, sages-femmes, sages-femmes cadre de santé, personnels d’encadrement technique et ouvrier, manipulateurs d’électroradiologie médicale</a:t>
          </a:r>
          <a:r>
            <a:rPr lang="fr-FR" sz="1500" kern="1200" dirty="0" smtClean="0">
              <a:solidFill>
                <a:schemeClr val="bg1"/>
              </a:solidFill>
              <a:latin typeface="Arial" panose="020B0604020202020204" pitchFamily="34" charset="0"/>
              <a:cs typeface="Arial" panose="020B0604020202020204" pitchFamily="34" charset="0"/>
            </a:rPr>
            <a:t>.</a:t>
          </a:r>
          <a:endParaRPr lang="fr-FR" sz="1500" kern="1200" dirty="0">
            <a:solidFill>
              <a:schemeClr val="bg1"/>
            </a:solidFill>
          </a:endParaRPr>
        </a:p>
      </dsp:txBody>
      <dsp:txXfrm>
        <a:off x="560112" y="1449977"/>
        <a:ext cx="5300181" cy="1120224"/>
      </dsp:txXfrm>
    </dsp:sp>
    <dsp:sp modelId="{63B2030E-4546-46D0-9518-96A1EDEE4ED1}">
      <dsp:nvSpPr>
        <dsp:cNvPr id="0" name=""/>
        <dsp:cNvSpPr/>
      </dsp:nvSpPr>
      <dsp:spPr>
        <a:xfrm>
          <a:off x="6205765" y="1428279"/>
          <a:ext cx="3027993" cy="12111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fr-FR" sz="2400" kern="1200" dirty="0" smtClean="0">
              <a:latin typeface="Arial" panose="020B0604020202020204" pitchFamily="34" charset="0"/>
              <a:cs typeface="Arial" panose="020B0604020202020204" pitchFamily="34" charset="0"/>
            </a:rPr>
            <a:t>Limite de 18 heures par mois</a:t>
          </a:r>
          <a:endParaRPr lang="fr-FR" sz="2400" kern="1200" dirty="0">
            <a:latin typeface="Arial" panose="020B0604020202020204" pitchFamily="34" charset="0"/>
            <a:cs typeface="Arial" panose="020B0604020202020204" pitchFamily="34" charset="0"/>
          </a:endParaRPr>
        </a:p>
      </dsp:txBody>
      <dsp:txXfrm>
        <a:off x="6811364" y="1428279"/>
        <a:ext cx="1816796" cy="1211197"/>
      </dsp:txXfrm>
    </dsp:sp>
    <dsp:sp modelId="{27618F66-1A6F-4DBD-A606-16E9809ECA8A}">
      <dsp:nvSpPr>
        <dsp:cNvPr id="0" name=""/>
        <dsp:cNvSpPr/>
      </dsp:nvSpPr>
      <dsp:spPr>
        <a:xfrm>
          <a:off x="8851948" y="1438731"/>
          <a:ext cx="3027993" cy="12111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fr-FR" sz="2400" kern="1200" dirty="0" smtClean="0">
              <a:latin typeface="Arial" panose="020B0604020202020204" pitchFamily="34" charset="0"/>
              <a:cs typeface="Arial" panose="020B0604020202020204" pitchFamily="34" charset="0"/>
            </a:rPr>
            <a:t>220 heures par an maxi</a:t>
          </a:r>
          <a:endParaRPr lang="fr-FR" sz="2400" kern="1200" dirty="0">
            <a:latin typeface="Arial" panose="020B0604020202020204" pitchFamily="34" charset="0"/>
            <a:cs typeface="Arial" panose="020B0604020202020204" pitchFamily="34" charset="0"/>
          </a:endParaRPr>
        </a:p>
      </dsp:txBody>
      <dsp:txXfrm>
        <a:off x="9457547" y="1438731"/>
        <a:ext cx="1816796" cy="121119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B1C72AF4-0F3F-42F9-B2CF-86DAF9B0C568}" type="datetimeFigureOut">
              <a:rPr lang="fr-FR" smtClean="0"/>
              <a:t>25/03/2022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D1F21D-BDB1-492C-911B-3F0621CA7EC3}" type="slidenum">
              <a:rPr lang="fr-FR" smtClean="0"/>
              <a:t>‹N°›</a:t>
            </a:fld>
            <a:endParaRPr lang="fr-FR"/>
          </a:p>
        </p:txBody>
      </p:sp>
    </p:spTree>
    <p:extLst>
      <p:ext uri="{BB962C8B-B14F-4D97-AF65-F5344CB8AC3E}">
        <p14:creationId xmlns:p14="http://schemas.microsoft.com/office/powerpoint/2010/main" val="2464773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1C72AF4-0F3F-42F9-B2CF-86DAF9B0C568}" type="datetimeFigureOut">
              <a:rPr lang="fr-FR" smtClean="0"/>
              <a:t>25/03/2022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D1F21D-BDB1-492C-911B-3F0621CA7EC3}" type="slidenum">
              <a:rPr lang="fr-FR" smtClean="0"/>
              <a:t>‹N°›</a:t>
            </a:fld>
            <a:endParaRPr lang="fr-FR"/>
          </a:p>
        </p:txBody>
      </p:sp>
    </p:spTree>
    <p:extLst>
      <p:ext uri="{BB962C8B-B14F-4D97-AF65-F5344CB8AC3E}">
        <p14:creationId xmlns:p14="http://schemas.microsoft.com/office/powerpoint/2010/main" val="2966321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1C72AF4-0F3F-42F9-B2CF-86DAF9B0C568}" type="datetimeFigureOut">
              <a:rPr lang="fr-FR" smtClean="0"/>
              <a:t>25/03/2022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D1F21D-BDB1-492C-911B-3F0621CA7EC3}" type="slidenum">
              <a:rPr lang="fr-FR" smtClean="0"/>
              <a:t>‹N°›</a:t>
            </a:fld>
            <a:endParaRPr lang="fr-FR"/>
          </a:p>
        </p:txBody>
      </p:sp>
    </p:spTree>
    <p:extLst>
      <p:ext uri="{BB962C8B-B14F-4D97-AF65-F5344CB8AC3E}">
        <p14:creationId xmlns:p14="http://schemas.microsoft.com/office/powerpoint/2010/main" val="1050370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1C72AF4-0F3F-42F9-B2CF-86DAF9B0C568}" type="datetimeFigureOut">
              <a:rPr lang="fr-FR" smtClean="0"/>
              <a:t>25/03/2022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D1F21D-BDB1-492C-911B-3F0621CA7EC3}" type="slidenum">
              <a:rPr lang="fr-FR" smtClean="0"/>
              <a:t>‹N°›</a:t>
            </a:fld>
            <a:endParaRPr lang="fr-FR"/>
          </a:p>
        </p:txBody>
      </p:sp>
    </p:spTree>
    <p:extLst>
      <p:ext uri="{BB962C8B-B14F-4D97-AF65-F5344CB8AC3E}">
        <p14:creationId xmlns:p14="http://schemas.microsoft.com/office/powerpoint/2010/main" val="44674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B1C72AF4-0F3F-42F9-B2CF-86DAF9B0C568}" type="datetimeFigureOut">
              <a:rPr lang="fr-FR" smtClean="0"/>
              <a:t>25/03/2022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D1F21D-BDB1-492C-911B-3F0621CA7EC3}" type="slidenum">
              <a:rPr lang="fr-FR" smtClean="0"/>
              <a:t>‹N°›</a:t>
            </a:fld>
            <a:endParaRPr lang="fr-FR"/>
          </a:p>
        </p:txBody>
      </p:sp>
    </p:spTree>
    <p:extLst>
      <p:ext uri="{BB962C8B-B14F-4D97-AF65-F5344CB8AC3E}">
        <p14:creationId xmlns:p14="http://schemas.microsoft.com/office/powerpoint/2010/main" val="1991232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1C72AF4-0F3F-42F9-B2CF-86DAF9B0C568}" type="datetimeFigureOut">
              <a:rPr lang="fr-FR" smtClean="0"/>
              <a:t>25/03/2022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7D1F21D-BDB1-492C-911B-3F0621CA7EC3}" type="slidenum">
              <a:rPr lang="fr-FR" smtClean="0"/>
              <a:t>‹N°›</a:t>
            </a:fld>
            <a:endParaRPr lang="fr-FR"/>
          </a:p>
        </p:txBody>
      </p:sp>
    </p:spTree>
    <p:extLst>
      <p:ext uri="{BB962C8B-B14F-4D97-AF65-F5344CB8AC3E}">
        <p14:creationId xmlns:p14="http://schemas.microsoft.com/office/powerpoint/2010/main" val="121088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1C72AF4-0F3F-42F9-B2CF-86DAF9B0C568}" type="datetimeFigureOut">
              <a:rPr lang="fr-FR" smtClean="0"/>
              <a:t>25/03/2022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7D1F21D-BDB1-492C-911B-3F0621CA7EC3}" type="slidenum">
              <a:rPr lang="fr-FR" smtClean="0"/>
              <a:t>‹N°›</a:t>
            </a:fld>
            <a:endParaRPr lang="fr-FR"/>
          </a:p>
        </p:txBody>
      </p:sp>
    </p:spTree>
    <p:extLst>
      <p:ext uri="{BB962C8B-B14F-4D97-AF65-F5344CB8AC3E}">
        <p14:creationId xmlns:p14="http://schemas.microsoft.com/office/powerpoint/2010/main" val="4104023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1C72AF4-0F3F-42F9-B2CF-86DAF9B0C568}" type="datetimeFigureOut">
              <a:rPr lang="fr-FR" smtClean="0"/>
              <a:t>25/03/2022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7D1F21D-BDB1-492C-911B-3F0621CA7EC3}" type="slidenum">
              <a:rPr lang="fr-FR" smtClean="0"/>
              <a:t>‹N°›</a:t>
            </a:fld>
            <a:endParaRPr lang="fr-FR"/>
          </a:p>
        </p:txBody>
      </p:sp>
    </p:spTree>
    <p:extLst>
      <p:ext uri="{BB962C8B-B14F-4D97-AF65-F5344CB8AC3E}">
        <p14:creationId xmlns:p14="http://schemas.microsoft.com/office/powerpoint/2010/main" val="875696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1C72AF4-0F3F-42F9-B2CF-86DAF9B0C568}" type="datetimeFigureOut">
              <a:rPr lang="fr-FR" smtClean="0"/>
              <a:t>25/03/2022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7D1F21D-BDB1-492C-911B-3F0621CA7EC3}" type="slidenum">
              <a:rPr lang="fr-FR" smtClean="0"/>
              <a:t>‹N°›</a:t>
            </a:fld>
            <a:endParaRPr lang="fr-FR"/>
          </a:p>
        </p:txBody>
      </p:sp>
    </p:spTree>
    <p:extLst>
      <p:ext uri="{BB962C8B-B14F-4D97-AF65-F5344CB8AC3E}">
        <p14:creationId xmlns:p14="http://schemas.microsoft.com/office/powerpoint/2010/main" val="1786031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B1C72AF4-0F3F-42F9-B2CF-86DAF9B0C568}" type="datetimeFigureOut">
              <a:rPr lang="fr-FR" smtClean="0"/>
              <a:t>25/03/2022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7D1F21D-BDB1-492C-911B-3F0621CA7EC3}" type="slidenum">
              <a:rPr lang="fr-FR" smtClean="0"/>
              <a:t>‹N°›</a:t>
            </a:fld>
            <a:endParaRPr lang="fr-FR"/>
          </a:p>
        </p:txBody>
      </p:sp>
    </p:spTree>
    <p:extLst>
      <p:ext uri="{BB962C8B-B14F-4D97-AF65-F5344CB8AC3E}">
        <p14:creationId xmlns:p14="http://schemas.microsoft.com/office/powerpoint/2010/main" val="1065884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B1C72AF4-0F3F-42F9-B2CF-86DAF9B0C568}" type="datetimeFigureOut">
              <a:rPr lang="fr-FR" smtClean="0"/>
              <a:t>25/03/2022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7D1F21D-BDB1-492C-911B-3F0621CA7EC3}" type="slidenum">
              <a:rPr lang="fr-FR" smtClean="0"/>
              <a:t>‹N°›</a:t>
            </a:fld>
            <a:endParaRPr lang="fr-FR"/>
          </a:p>
        </p:txBody>
      </p:sp>
    </p:spTree>
    <p:extLst>
      <p:ext uri="{BB962C8B-B14F-4D97-AF65-F5344CB8AC3E}">
        <p14:creationId xmlns:p14="http://schemas.microsoft.com/office/powerpoint/2010/main" val="303233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C72AF4-0F3F-42F9-B2CF-86DAF9B0C568}" type="datetimeFigureOut">
              <a:rPr lang="fr-FR" smtClean="0"/>
              <a:t>25/03/2022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1F21D-BDB1-492C-911B-3F0621CA7EC3}" type="slidenum">
              <a:rPr lang="fr-FR" smtClean="0"/>
              <a:t>‹N°›</a:t>
            </a:fld>
            <a:endParaRPr lang="fr-FR"/>
          </a:p>
        </p:txBody>
      </p:sp>
    </p:spTree>
    <p:extLst>
      <p:ext uri="{BB962C8B-B14F-4D97-AF65-F5344CB8AC3E}">
        <p14:creationId xmlns:p14="http://schemas.microsoft.com/office/powerpoint/2010/main" val="1770400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5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6" name="Rectangle 5"/>
          <p:cNvSpPr/>
          <p:nvPr/>
        </p:nvSpPr>
        <p:spPr>
          <a:xfrm>
            <a:off x="759997" y="2967335"/>
            <a:ext cx="10672024" cy="923330"/>
          </a:xfrm>
          <a:prstGeom prst="rect">
            <a:avLst/>
          </a:prstGeom>
          <a:noFill/>
        </p:spPr>
        <p:txBody>
          <a:bodyPr wrap="none" lIns="91440" tIns="45720" rIns="91440" bIns="45720">
            <a:spAutoFit/>
          </a:bodyPr>
          <a:lstStyle/>
          <a:p>
            <a:pPr algn="ctr"/>
            <a:r>
              <a:rPr lang="fr-FR" sz="5400" b="1" cap="none" spc="0" dirty="0" smtClean="0">
                <a:ln w="13462">
                  <a:solidFill>
                    <a:schemeClr val="bg1"/>
                  </a:solidFill>
                  <a:prstDash val="solid"/>
                </a:ln>
                <a:solidFill>
                  <a:srgbClr val="FF0000"/>
                </a:solidFill>
                <a:effectLst>
                  <a:outerShdw dist="38100" dir="2700000" algn="bl" rotWithShape="0">
                    <a:schemeClr val="accent5"/>
                  </a:outerShdw>
                </a:effectLst>
              </a:rPr>
              <a:t>Questions / réponses sur le planning</a:t>
            </a:r>
            <a:endParaRPr lang="fr-FR"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265292" cy="2887365"/>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6708" y="3970635"/>
            <a:ext cx="3265292" cy="2887365"/>
          </a:xfrm>
          <a:prstGeom prst="rect">
            <a:avLst/>
          </a:prstGeom>
        </p:spPr>
      </p:pic>
    </p:spTree>
    <p:extLst>
      <p:ext uri="{BB962C8B-B14F-4D97-AF65-F5344CB8AC3E}">
        <p14:creationId xmlns:p14="http://schemas.microsoft.com/office/powerpoint/2010/main" val="2603156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83000" b="-83000"/>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8900" y="177800"/>
            <a:ext cx="11963400" cy="6680200"/>
          </a:xfrm>
        </p:spPr>
        <p:txBody>
          <a:bodyPr>
            <a:normAutofit/>
          </a:bodyPr>
          <a:lstStyle/>
          <a:p>
            <a:pPr marL="0" indent="0">
              <a:buNone/>
            </a:pPr>
            <a:endParaRPr lang="fr-FR" b="1" dirty="0" smtClean="0">
              <a:solidFill>
                <a:srgbClr val="FF0000"/>
              </a:solidFill>
              <a:latin typeface="Arial" panose="020B0604020202020204" pitchFamily="34" charset="0"/>
              <a:cs typeface="Arial" panose="020B0604020202020204" pitchFamily="34" charset="0"/>
            </a:endParaRPr>
          </a:p>
          <a:p>
            <a:pPr marL="0" indent="0">
              <a:buNone/>
            </a:pPr>
            <a:endParaRPr lang="fr-FR" b="1" dirty="0" smtClean="0">
              <a:solidFill>
                <a:srgbClr val="FF0000"/>
              </a:solidFill>
              <a:latin typeface="Arial" panose="020B0604020202020204" pitchFamily="34" charset="0"/>
              <a:cs typeface="Arial" panose="020B0604020202020204" pitchFamily="34" charset="0"/>
            </a:endParaRPr>
          </a:p>
          <a:p>
            <a:pPr marL="0" indent="0">
              <a:buNone/>
            </a:pPr>
            <a:r>
              <a:rPr lang="fr-FR" sz="2400" b="1" dirty="0">
                <a:solidFill>
                  <a:srgbClr val="FF0000"/>
                </a:solidFill>
                <a:latin typeface="Arial" panose="020B0604020202020204" pitchFamily="34" charset="0"/>
                <a:cs typeface="Arial" panose="020B0604020202020204" pitchFamily="34" charset="0"/>
              </a:rPr>
              <a:t>Suis-je obligé de fournir mon n° de téléphone ?</a:t>
            </a:r>
          </a:p>
          <a:p>
            <a:pPr fontAlgn="base">
              <a:lnSpc>
                <a:spcPct val="120000"/>
              </a:lnSpc>
            </a:pPr>
            <a:r>
              <a:rPr lang="fr-FR" sz="2000" dirty="0">
                <a:latin typeface="Arial" panose="020B0604020202020204" pitchFamily="34" charset="0"/>
                <a:cs typeface="Arial" panose="020B0604020202020204" pitchFamily="34" charset="0"/>
              </a:rPr>
              <a:t>Il n’existe aucune obligation légale pour un salarié du secteur public ou privé de fournir un numéro de téléphone personnel fixe ou portable à son employeur.</a:t>
            </a:r>
          </a:p>
          <a:p>
            <a:pPr fontAlgn="base">
              <a:lnSpc>
                <a:spcPct val="120000"/>
              </a:lnSpc>
            </a:pPr>
            <a:r>
              <a:rPr lang="fr-FR" sz="2000" dirty="0">
                <a:latin typeface="Arial" panose="020B0604020202020204" pitchFamily="34" charset="0"/>
                <a:cs typeface="Arial" panose="020B0604020202020204" pitchFamily="34" charset="0"/>
              </a:rPr>
              <a:t>En effet, un salarié qui n’est pas considéré en temps de travail effectif a droit au respect de sa vie privée et dispose du droit de ne pas être dérangé par son employeur sur son temps de repos.</a:t>
            </a:r>
          </a:p>
          <a:p>
            <a:pPr fontAlgn="base">
              <a:lnSpc>
                <a:spcPct val="120000"/>
              </a:lnSpc>
            </a:pPr>
            <a:r>
              <a:rPr lang="fr-FR" sz="2000" b="1" dirty="0">
                <a:latin typeface="Arial" panose="020B0604020202020204" pitchFamily="34" charset="0"/>
                <a:cs typeface="Arial" panose="020B0604020202020204" pitchFamily="34" charset="0"/>
              </a:rPr>
              <a:t>Ce principe s’applique de la même manière pour les personnels soignants de la fonction publique hospitalière, même en cas de Plan Blanc, sauf à titre volontaire</a:t>
            </a:r>
            <a:r>
              <a:rPr lang="fr-FR" sz="2000" dirty="0" smtClean="0">
                <a:latin typeface="Arial" panose="020B0604020202020204" pitchFamily="34" charset="0"/>
                <a:cs typeface="Arial" panose="020B0604020202020204" pitchFamily="34" charset="0"/>
              </a:rPr>
              <a:t>.</a:t>
            </a:r>
          </a:p>
          <a:p>
            <a:pPr fontAlgn="base">
              <a:lnSpc>
                <a:spcPct val="120000"/>
              </a:lnSpc>
            </a:pPr>
            <a:endParaRPr lang="fr-FR" sz="2000" dirty="0">
              <a:latin typeface="Arial" panose="020B0604020202020204" pitchFamily="34" charset="0"/>
              <a:cs typeface="Arial" panose="020B0604020202020204" pitchFamily="34" charset="0"/>
            </a:endParaRPr>
          </a:p>
          <a:p>
            <a:pPr fontAlgn="base">
              <a:lnSpc>
                <a:spcPct val="120000"/>
              </a:lnSpc>
            </a:pPr>
            <a:endParaRPr lang="fr-FR" sz="2000" dirty="0" smtClean="0">
              <a:latin typeface="Arial" panose="020B0604020202020204" pitchFamily="34" charset="0"/>
              <a:cs typeface="Arial" panose="020B0604020202020204" pitchFamily="34" charset="0"/>
            </a:endParaRPr>
          </a:p>
          <a:p>
            <a:pPr marL="0" indent="0" fontAlgn="base">
              <a:lnSpc>
                <a:spcPct val="120000"/>
              </a:lnSpc>
              <a:buNone/>
            </a:pPr>
            <a:r>
              <a:rPr lang="fr-FR" sz="2400" b="1" dirty="0">
                <a:solidFill>
                  <a:srgbClr val="FF0000"/>
                </a:solidFill>
                <a:latin typeface="Arial" panose="020B0604020202020204" pitchFamily="34" charset="0"/>
                <a:cs typeface="Arial" panose="020B0604020202020204" pitchFamily="34" charset="0"/>
              </a:rPr>
              <a:t>Comment peut-on utiliser les heures de </a:t>
            </a:r>
            <a:r>
              <a:rPr lang="fr-FR" sz="2400" b="1" dirty="0" smtClean="0">
                <a:solidFill>
                  <a:srgbClr val="FF0000"/>
                </a:solidFill>
                <a:latin typeface="Arial" panose="020B0604020202020204" pitchFamily="34" charset="0"/>
                <a:cs typeface="Arial" panose="020B0604020202020204" pitchFamily="34" charset="0"/>
              </a:rPr>
              <a:t>débit / crédit</a:t>
            </a:r>
            <a:r>
              <a:rPr lang="fr-FR" sz="2400" b="1" dirty="0">
                <a:solidFill>
                  <a:srgbClr val="FF0000"/>
                </a:solidFill>
                <a:latin typeface="Arial" panose="020B0604020202020204" pitchFamily="34" charset="0"/>
                <a:cs typeface="Arial" panose="020B0604020202020204" pitchFamily="34" charset="0"/>
              </a:rPr>
              <a:t> ?</a:t>
            </a:r>
          </a:p>
          <a:p>
            <a:pPr marL="0" indent="0" fontAlgn="base">
              <a:lnSpc>
                <a:spcPct val="120000"/>
              </a:lnSpc>
              <a:buNone/>
            </a:pPr>
            <a:endParaRPr lang="fr-FR" sz="2000" dirty="0">
              <a:latin typeface="Arial" panose="020B0604020202020204" pitchFamily="34" charset="0"/>
              <a:cs typeface="Arial" panose="020B0604020202020204" pitchFamily="34" charset="0"/>
            </a:endParaRPr>
          </a:p>
          <a:p>
            <a:pPr marL="0" indent="0">
              <a:buNone/>
            </a:pPr>
            <a:endParaRPr lang="fr-FR" b="1" dirty="0">
              <a:solidFill>
                <a:srgbClr val="FF0000"/>
              </a:solidFill>
              <a:latin typeface="Arial" panose="020B0604020202020204" pitchFamily="34" charset="0"/>
              <a:cs typeface="Arial" panose="020B0604020202020204" pitchFamily="34" charset="0"/>
            </a:endParaRPr>
          </a:p>
          <a:p>
            <a:pPr marL="0" indent="0">
              <a:buNone/>
            </a:pPr>
            <a:endParaRPr lang="fr-FR" b="1"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3192215" y="0"/>
            <a:ext cx="5756769" cy="923330"/>
          </a:xfrm>
          <a:prstGeom prst="rect">
            <a:avLst/>
          </a:prstGeom>
          <a:noFill/>
        </p:spPr>
        <p:txBody>
          <a:bodyPr wrap="none" lIns="91440" tIns="45720" rIns="91440" bIns="45720">
            <a:spAutoFit/>
          </a:bodyPr>
          <a:lstStyle/>
          <a:p>
            <a:pPr algn="ctr"/>
            <a:r>
              <a:rPr lang="fr-FR" sz="5400" b="1" cap="none" spc="0" dirty="0" smtClean="0">
                <a:ln w="13462">
                  <a:solidFill>
                    <a:schemeClr val="bg1"/>
                  </a:solidFill>
                  <a:prstDash val="solid"/>
                </a:ln>
                <a:solidFill>
                  <a:srgbClr val="FF0000"/>
                </a:solidFill>
                <a:effectLst>
                  <a:outerShdw dist="38100" dir="2700000" algn="bl" rotWithShape="0">
                    <a:schemeClr val="accent5"/>
                  </a:outerShdw>
                </a:effectLst>
              </a:rPr>
              <a:t>Foire aux questions</a:t>
            </a:r>
            <a:endParaRPr lang="fr-FR"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Tree>
    <p:extLst>
      <p:ext uri="{BB962C8B-B14F-4D97-AF65-F5344CB8AC3E}">
        <p14:creationId xmlns:p14="http://schemas.microsoft.com/office/powerpoint/2010/main" val="180918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83000" b="-83000"/>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2542" y="221908"/>
            <a:ext cx="11957538" cy="6375840"/>
          </a:xfrm>
        </p:spPr>
        <p:txBody>
          <a:bodyPr>
            <a:normAutofit/>
          </a:bodyPr>
          <a:lstStyle/>
          <a:p>
            <a:r>
              <a:rPr lang="fr-FR" sz="2400" b="1" dirty="0">
                <a:solidFill>
                  <a:srgbClr val="FF0000"/>
                </a:solidFill>
                <a:latin typeface="Arial" panose="020B0604020202020204" pitchFamily="34" charset="0"/>
                <a:cs typeface="Arial" panose="020B0604020202020204" pitchFamily="34" charset="0"/>
              </a:rPr>
              <a:t>Comment vérifier que notre planning prévisionnel est conforme par rapport aux heures à effectuer et aux RH, RC, RTT</a:t>
            </a:r>
            <a:r>
              <a:rPr lang="fr-FR" sz="2400" b="1" dirty="0" smtClean="0">
                <a:solidFill>
                  <a:srgbClr val="FF0000"/>
                </a:solidFill>
                <a:latin typeface="Arial" panose="020B0604020202020204" pitchFamily="34" charset="0"/>
                <a:cs typeface="Arial" panose="020B0604020202020204" pitchFamily="34" charset="0"/>
              </a:rPr>
              <a:t>…</a:t>
            </a:r>
          </a:p>
          <a:p>
            <a:endParaRPr lang="fr-FR" sz="2400" b="1" dirty="0">
              <a:solidFill>
                <a:srgbClr val="FF0000"/>
              </a:solidFill>
              <a:latin typeface="Arial" panose="020B0604020202020204" pitchFamily="34" charset="0"/>
              <a:cs typeface="Arial" panose="020B0604020202020204" pitchFamily="34" charset="0"/>
            </a:endParaRPr>
          </a:p>
          <a:p>
            <a:r>
              <a:rPr lang="fr-FR" sz="2400" b="1" dirty="0">
                <a:solidFill>
                  <a:srgbClr val="FF0000"/>
                </a:solidFill>
                <a:latin typeface="Arial" panose="020B0604020202020204" pitchFamily="34" charset="0"/>
                <a:cs typeface="Arial" panose="020B0604020202020204" pitchFamily="34" charset="0"/>
              </a:rPr>
              <a:t>Peut-on être en négatif sur un planning ? et devons-nous ces heures </a:t>
            </a:r>
            <a:r>
              <a:rPr lang="fr-FR" sz="2400" b="1" dirty="0" smtClean="0">
                <a:solidFill>
                  <a:srgbClr val="FF0000"/>
                </a:solidFill>
                <a:latin typeface="Arial" panose="020B0604020202020204" pitchFamily="34" charset="0"/>
                <a:cs typeface="Arial" panose="020B0604020202020204" pitchFamily="34" charset="0"/>
              </a:rPr>
              <a:t>en cas de départ</a:t>
            </a:r>
            <a:r>
              <a:rPr lang="fr-FR" sz="2400" b="1" dirty="0">
                <a:solidFill>
                  <a:srgbClr val="FF0000"/>
                </a:solidFill>
                <a:latin typeface="Arial" panose="020B0604020202020204" pitchFamily="34" charset="0"/>
                <a:cs typeface="Arial" panose="020B0604020202020204" pitchFamily="34" charset="0"/>
              </a:rPr>
              <a:t> </a:t>
            </a:r>
            <a:r>
              <a:rPr lang="fr-FR" sz="2400" b="1" dirty="0" smtClean="0">
                <a:solidFill>
                  <a:srgbClr val="FF0000"/>
                </a:solidFill>
                <a:latin typeface="Arial" panose="020B0604020202020204" pitchFamily="34" charset="0"/>
                <a:cs typeface="Arial" panose="020B0604020202020204" pitchFamily="34" charset="0"/>
              </a:rPr>
              <a:t>?</a:t>
            </a:r>
          </a:p>
          <a:p>
            <a:endParaRPr lang="fr-FR" sz="2400" b="1" dirty="0">
              <a:solidFill>
                <a:srgbClr val="FF0000"/>
              </a:solidFill>
              <a:latin typeface="Arial" panose="020B0604020202020204" pitchFamily="34" charset="0"/>
              <a:cs typeface="Arial" panose="020B0604020202020204" pitchFamily="34" charset="0"/>
            </a:endParaRPr>
          </a:p>
          <a:p>
            <a:r>
              <a:rPr lang="fr-FR" sz="2400" b="1" dirty="0">
                <a:solidFill>
                  <a:srgbClr val="FF0000"/>
                </a:solidFill>
                <a:latin typeface="Arial" panose="020B0604020202020204" pitchFamily="34" charset="0"/>
                <a:cs typeface="Arial" panose="020B0604020202020204" pitchFamily="34" charset="0"/>
              </a:rPr>
              <a:t>Le temps de travail est-il lissé sur l’année et quelle différence entre lissé et annualisé</a:t>
            </a:r>
            <a:r>
              <a:rPr lang="fr-FR" sz="2400" dirty="0">
                <a:solidFill>
                  <a:srgbClr val="FF0000"/>
                </a:solidFill>
                <a:latin typeface="Arial" panose="020B0604020202020204" pitchFamily="34" charset="0"/>
                <a:cs typeface="Arial" panose="020B0604020202020204" pitchFamily="34" charset="0"/>
              </a:rPr>
              <a:t> </a:t>
            </a:r>
            <a:r>
              <a:rPr lang="fr-FR" sz="2400" dirty="0" smtClean="0">
                <a:solidFill>
                  <a:srgbClr val="FF0000"/>
                </a:solidFill>
                <a:latin typeface="Arial" panose="020B0604020202020204" pitchFamily="34" charset="0"/>
                <a:cs typeface="Arial" panose="020B0604020202020204" pitchFamily="34" charset="0"/>
              </a:rPr>
              <a:t>?</a:t>
            </a:r>
          </a:p>
          <a:p>
            <a:endParaRPr lang="fr-FR" sz="2400" dirty="0">
              <a:solidFill>
                <a:srgbClr val="FF0000"/>
              </a:solidFill>
              <a:latin typeface="Arial" panose="020B0604020202020204" pitchFamily="34" charset="0"/>
              <a:cs typeface="Arial" panose="020B0604020202020204" pitchFamily="34" charset="0"/>
            </a:endParaRPr>
          </a:p>
          <a:p>
            <a:r>
              <a:rPr lang="fr-FR" sz="2400" b="1" dirty="0">
                <a:solidFill>
                  <a:srgbClr val="FF0000"/>
                </a:solidFill>
                <a:latin typeface="Arial" panose="020B0604020202020204" pitchFamily="34" charset="0"/>
                <a:cs typeface="Arial" panose="020B0604020202020204" pitchFamily="34" charset="0"/>
              </a:rPr>
              <a:t>Les heures programmées en plus sur notre planning est ce légal ? Si oui </a:t>
            </a:r>
            <a:r>
              <a:rPr lang="fr-FR" sz="2400" b="1" dirty="0" smtClean="0">
                <a:solidFill>
                  <a:srgbClr val="FF0000"/>
                </a:solidFill>
                <a:latin typeface="Arial" panose="020B0604020202020204" pitchFamily="34" charset="0"/>
                <a:cs typeface="Arial" panose="020B0604020202020204" pitchFamily="34" charset="0"/>
              </a:rPr>
              <a:t>y </a:t>
            </a:r>
            <a:r>
              <a:rPr lang="fr-FR" sz="2400" b="1" dirty="0" err="1" smtClean="0">
                <a:solidFill>
                  <a:srgbClr val="FF0000"/>
                </a:solidFill>
                <a:latin typeface="Arial" panose="020B0604020202020204" pitchFamily="34" charset="0"/>
                <a:cs typeface="Arial" panose="020B0604020202020204" pitchFamily="34" charset="0"/>
              </a:rPr>
              <a:t>a-t-il</a:t>
            </a:r>
            <a:r>
              <a:rPr lang="fr-FR" sz="2400" b="1" dirty="0" smtClean="0">
                <a:solidFill>
                  <a:srgbClr val="FF0000"/>
                </a:solidFill>
                <a:latin typeface="Arial" panose="020B0604020202020204" pitchFamily="34" charset="0"/>
                <a:cs typeface="Arial" panose="020B0604020202020204" pitchFamily="34" charset="0"/>
              </a:rPr>
              <a:t> </a:t>
            </a:r>
            <a:r>
              <a:rPr lang="fr-FR" sz="2400" b="1" dirty="0">
                <a:solidFill>
                  <a:srgbClr val="FF0000"/>
                </a:solidFill>
                <a:latin typeface="Arial" panose="020B0604020202020204" pitchFamily="34" charset="0"/>
                <a:cs typeface="Arial" panose="020B0604020202020204" pitchFamily="34" charset="0"/>
              </a:rPr>
              <a:t>un quota max ? Et ne devraient-elles pas être payées en HS puisqu’il s’agit d’heures au </a:t>
            </a:r>
            <a:r>
              <a:rPr lang="fr-FR" sz="2400" b="1" dirty="0" smtClean="0">
                <a:solidFill>
                  <a:srgbClr val="FF0000"/>
                </a:solidFill>
                <a:latin typeface="Arial" panose="020B0604020202020204" pitchFamily="34" charset="0"/>
                <a:cs typeface="Arial" panose="020B0604020202020204" pitchFamily="34" charset="0"/>
              </a:rPr>
              <a:t>delà </a:t>
            </a:r>
            <a:r>
              <a:rPr lang="fr-FR" sz="2400" b="1" dirty="0">
                <a:solidFill>
                  <a:srgbClr val="FF0000"/>
                </a:solidFill>
                <a:latin typeface="Arial" panose="020B0604020202020204" pitchFamily="34" charset="0"/>
                <a:cs typeface="Arial" panose="020B0604020202020204" pitchFamily="34" charset="0"/>
              </a:rPr>
              <a:t>du temps hebdomadaire de travail ?</a:t>
            </a:r>
          </a:p>
          <a:p>
            <a:endParaRPr lang="fr-FR" dirty="0">
              <a:solidFill>
                <a:srgbClr val="FF0000"/>
              </a:solidFill>
              <a:latin typeface="Arial" panose="020B0604020202020204" pitchFamily="34" charset="0"/>
              <a:cs typeface="Arial" panose="020B0604020202020204" pitchFamily="34" charset="0"/>
            </a:endParaRPr>
          </a:p>
          <a:p>
            <a:endParaRPr lang="fr-FR" b="1" dirty="0">
              <a:solidFill>
                <a:srgbClr val="FF0000"/>
              </a:solidFill>
              <a:latin typeface="Arial" panose="020B0604020202020204" pitchFamily="34" charset="0"/>
              <a:cs typeface="Arial" panose="020B0604020202020204" pitchFamily="34" charset="0"/>
            </a:endParaRPr>
          </a:p>
          <a:p>
            <a:endParaRPr lang="fr-FR" dirty="0" smtClean="0"/>
          </a:p>
          <a:p>
            <a:endParaRPr lang="fr-FR" dirty="0"/>
          </a:p>
        </p:txBody>
      </p:sp>
    </p:spTree>
    <p:extLst>
      <p:ext uri="{BB962C8B-B14F-4D97-AF65-F5344CB8AC3E}">
        <p14:creationId xmlns:p14="http://schemas.microsoft.com/office/powerpoint/2010/main" val="310565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83000" b="-83000"/>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8474" y="112542"/>
            <a:ext cx="11901268" cy="6597747"/>
          </a:xfrm>
        </p:spPr>
        <p:txBody>
          <a:bodyPr>
            <a:normAutofit fontScale="55000" lnSpcReduction="20000"/>
          </a:bodyPr>
          <a:lstStyle/>
          <a:p>
            <a:pPr marL="0" lvl="0" indent="0">
              <a:buNone/>
            </a:pPr>
            <a:endParaRPr lang="fr-FR" dirty="0">
              <a:solidFill>
                <a:srgbClr val="FF0000"/>
              </a:solidFill>
              <a:latin typeface="Arial" panose="020B0604020202020204" pitchFamily="34" charset="0"/>
              <a:cs typeface="Arial" panose="020B0604020202020204" pitchFamily="34" charset="0"/>
            </a:endParaRPr>
          </a:p>
          <a:p>
            <a:pPr lvl="0">
              <a:lnSpc>
                <a:spcPct val="120000"/>
              </a:lnSpc>
            </a:pPr>
            <a:r>
              <a:rPr lang="fr-FR" sz="5100" b="1" dirty="0">
                <a:solidFill>
                  <a:srgbClr val="FF0000"/>
                </a:solidFill>
                <a:latin typeface="Arial" panose="020B0604020202020204" pitchFamily="34" charset="0"/>
                <a:cs typeface="Arial" panose="020B0604020202020204" pitchFamily="34" charset="0"/>
              </a:rPr>
              <a:t>Comment voir les mouvements sur nos </a:t>
            </a:r>
            <a:r>
              <a:rPr lang="fr-FR" sz="5100" b="1" dirty="0" smtClean="0">
                <a:solidFill>
                  <a:srgbClr val="FF0000"/>
                </a:solidFill>
                <a:latin typeface="Arial" panose="020B0604020202020204" pitchFamily="34" charset="0"/>
                <a:cs typeface="Arial" panose="020B0604020202020204" pitchFamily="34" charset="0"/>
              </a:rPr>
              <a:t>compteurs ?</a:t>
            </a:r>
          </a:p>
          <a:p>
            <a:pPr marL="0" lvl="0" indent="0">
              <a:lnSpc>
                <a:spcPct val="120000"/>
              </a:lnSpc>
              <a:buNone/>
            </a:pPr>
            <a:endParaRPr lang="fr-FR" sz="5100" b="1" dirty="0">
              <a:solidFill>
                <a:srgbClr val="FF0000"/>
              </a:solidFill>
              <a:latin typeface="Arial" panose="020B0604020202020204" pitchFamily="34" charset="0"/>
              <a:cs typeface="Arial" panose="020B0604020202020204" pitchFamily="34" charset="0"/>
            </a:endParaRPr>
          </a:p>
          <a:p>
            <a:pPr lvl="0">
              <a:lnSpc>
                <a:spcPct val="120000"/>
              </a:lnSpc>
            </a:pPr>
            <a:r>
              <a:rPr lang="fr-FR" sz="5100" b="1" dirty="0">
                <a:solidFill>
                  <a:srgbClr val="FF0000"/>
                </a:solidFill>
                <a:latin typeface="Arial" panose="020B0604020202020204" pitchFamily="34" charset="0"/>
                <a:cs typeface="Arial" panose="020B0604020202020204" pitchFamily="34" charset="0"/>
              </a:rPr>
              <a:t>Rappel sur le fonctionnement de calcul des heures de fin de poste en cas de dépassement, comme une </a:t>
            </a:r>
            <a:r>
              <a:rPr lang="fr-FR" sz="5100" b="1" dirty="0" smtClean="0">
                <a:solidFill>
                  <a:srgbClr val="FF0000"/>
                </a:solidFill>
                <a:latin typeface="Arial" panose="020B0604020202020204" pitchFamily="34" charset="0"/>
                <a:cs typeface="Arial" panose="020B0604020202020204" pitchFamily="34" charset="0"/>
              </a:rPr>
              <a:t>équipe </a:t>
            </a:r>
            <a:r>
              <a:rPr lang="fr-FR" sz="5100" b="1" dirty="0" err="1">
                <a:solidFill>
                  <a:srgbClr val="FF0000"/>
                </a:solidFill>
                <a:latin typeface="Arial" panose="020B0604020202020204" pitchFamily="34" charset="0"/>
                <a:cs typeface="Arial" panose="020B0604020202020204" pitchFamily="34" charset="0"/>
              </a:rPr>
              <a:t>smur</a:t>
            </a:r>
            <a:r>
              <a:rPr lang="fr-FR" sz="5100" b="1" dirty="0">
                <a:solidFill>
                  <a:srgbClr val="FF0000"/>
                </a:solidFill>
                <a:latin typeface="Arial" panose="020B0604020202020204" pitchFamily="34" charset="0"/>
                <a:cs typeface="Arial" panose="020B0604020202020204" pitchFamily="34" charset="0"/>
              </a:rPr>
              <a:t> qui rentre après l’heure de fin et à qui on compte l’heure </a:t>
            </a:r>
            <a:r>
              <a:rPr lang="fr-FR" sz="5100" b="1" dirty="0" smtClean="0">
                <a:solidFill>
                  <a:srgbClr val="FF0000"/>
                </a:solidFill>
                <a:latin typeface="Arial" panose="020B0604020202020204" pitchFamily="34" charset="0"/>
                <a:cs typeface="Arial" panose="020B0604020202020204" pitchFamily="34" charset="0"/>
              </a:rPr>
              <a:t>d’arrivée </a:t>
            </a:r>
            <a:r>
              <a:rPr lang="fr-FR" sz="5100" b="1" dirty="0">
                <a:solidFill>
                  <a:srgbClr val="FF0000"/>
                </a:solidFill>
                <a:latin typeface="Arial" panose="020B0604020202020204" pitchFamily="34" charset="0"/>
                <a:cs typeface="Arial" panose="020B0604020202020204" pitchFamily="34" charset="0"/>
              </a:rPr>
              <a:t>sans tenir comptes du temps de déshabillage et dans quel compteur doivent-elles être </a:t>
            </a:r>
            <a:r>
              <a:rPr lang="fr-FR" sz="5100" b="1" dirty="0" smtClean="0">
                <a:solidFill>
                  <a:srgbClr val="FF0000"/>
                </a:solidFill>
                <a:latin typeface="Arial" panose="020B0604020202020204" pitchFamily="34" charset="0"/>
                <a:cs typeface="Arial" panose="020B0604020202020204" pitchFamily="34" charset="0"/>
              </a:rPr>
              <a:t>créditées</a:t>
            </a:r>
            <a:r>
              <a:rPr lang="fr-FR" sz="5100" b="1" dirty="0">
                <a:solidFill>
                  <a:srgbClr val="FF0000"/>
                </a:solidFill>
                <a:latin typeface="Arial" panose="020B0604020202020204" pitchFamily="34" charset="0"/>
                <a:cs typeface="Arial" panose="020B0604020202020204" pitchFamily="34" charset="0"/>
              </a:rPr>
              <a:t> </a:t>
            </a:r>
            <a:r>
              <a:rPr lang="fr-FR" sz="5100" b="1" dirty="0" smtClean="0">
                <a:solidFill>
                  <a:srgbClr val="FF0000"/>
                </a:solidFill>
                <a:latin typeface="Arial" panose="020B0604020202020204" pitchFamily="34" charset="0"/>
                <a:cs typeface="Arial" panose="020B0604020202020204" pitchFamily="34" charset="0"/>
              </a:rPr>
              <a:t>?</a:t>
            </a:r>
          </a:p>
          <a:p>
            <a:pPr lvl="0">
              <a:lnSpc>
                <a:spcPct val="120000"/>
              </a:lnSpc>
            </a:pPr>
            <a:endParaRPr lang="fr-FR" sz="5100" b="1" dirty="0">
              <a:solidFill>
                <a:srgbClr val="FF0000"/>
              </a:solidFill>
              <a:latin typeface="Arial" panose="020B0604020202020204" pitchFamily="34" charset="0"/>
              <a:cs typeface="Arial" panose="020B0604020202020204" pitchFamily="34" charset="0"/>
            </a:endParaRPr>
          </a:p>
          <a:p>
            <a:pPr>
              <a:lnSpc>
                <a:spcPct val="120000"/>
              </a:lnSpc>
            </a:pPr>
            <a:r>
              <a:rPr lang="fr-FR" sz="5100" b="1" dirty="0">
                <a:solidFill>
                  <a:srgbClr val="FF0000"/>
                </a:solidFill>
                <a:latin typeface="Arial" panose="020B0604020202020204" pitchFamily="34" charset="0"/>
                <a:cs typeface="Arial" panose="020B0604020202020204" pitchFamily="34" charset="0"/>
              </a:rPr>
              <a:t>Peut-on avoir un accès plus détaillé que la pointeuse à nos compteurs ? Rapport hebdo, mensuel annuel ? </a:t>
            </a:r>
          </a:p>
          <a:p>
            <a:pPr lvl="0"/>
            <a:endParaRPr lang="fr-FR" dirty="0" smtClean="0">
              <a:solidFill>
                <a:srgbClr val="FF0000"/>
              </a:solidFill>
              <a:latin typeface="Arial" panose="020B0604020202020204" pitchFamily="34" charset="0"/>
              <a:cs typeface="Arial" panose="020B0604020202020204" pitchFamily="34" charset="0"/>
            </a:endParaRPr>
          </a:p>
          <a:p>
            <a:pPr marL="0" lvl="0" indent="0">
              <a:buNone/>
            </a:pPr>
            <a:endParaRPr lang="fr-FR" dirty="0">
              <a:solidFill>
                <a:srgbClr val="FF0000"/>
              </a:solidFill>
              <a:latin typeface="Arial" panose="020B0604020202020204" pitchFamily="34" charset="0"/>
              <a:cs typeface="Arial" panose="020B0604020202020204" pitchFamily="34" charset="0"/>
            </a:endParaRPr>
          </a:p>
          <a:p>
            <a:pPr marL="0" indent="0">
              <a:buNone/>
            </a:pPr>
            <a:r>
              <a:rPr lang="fr-FR" dirty="0">
                <a:solidFill>
                  <a:srgbClr val="FF0000"/>
                </a:solidFill>
                <a:latin typeface="Arial" panose="020B0604020202020204" pitchFamily="34" charset="0"/>
                <a:cs typeface="Arial" panose="020B0604020202020204" pitchFamily="34" charset="0"/>
              </a:rPr>
              <a:t> </a:t>
            </a:r>
          </a:p>
          <a:p>
            <a:endParaRPr lang="fr-FR" dirty="0"/>
          </a:p>
        </p:txBody>
      </p:sp>
    </p:spTree>
    <p:extLst>
      <p:ext uri="{BB962C8B-B14F-4D97-AF65-F5344CB8AC3E}">
        <p14:creationId xmlns:p14="http://schemas.microsoft.com/office/powerpoint/2010/main" val="272013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83000" b="-83000"/>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8900" y="126608"/>
            <a:ext cx="11963400" cy="6451991"/>
          </a:xfrm>
        </p:spPr>
        <p:txBody>
          <a:bodyPr>
            <a:normAutofit/>
          </a:bodyPr>
          <a:lstStyle/>
          <a:p>
            <a:pPr marL="0" indent="0">
              <a:buNone/>
            </a:pPr>
            <a:r>
              <a:rPr lang="fr-FR" b="1" dirty="0">
                <a:solidFill>
                  <a:srgbClr val="FF0000"/>
                </a:solidFill>
                <a:latin typeface="Arial" panose="020B0604020202020204" pitchFamily="34" charset="0"/>
                <a:cs typeface="Arial" panose="020B0604020202020204" pitchFamily="34" charset="0"/>
              </a:rPr>
              <a:t>Ai-je le droit de poser des CA du 15 décembre au 31 décembre </a:t>
            </a:r>
            <a:r>
              <a:rPr lang="fr-FR" b="1" dirty="0" smtClean="0">
                <a:solidFill>
                  <a:srgbClr val="FF0000"/>
                </a:solidFill>
                <a:latin typeface="Arial" panose="020B0604020202020204" pitchFamily="34" charset="0"/>
                <a:cs typeface="Arial" panose="020B0604020202020204" pitchFamily="34" charset="0"/>
              </a:rPr>
              <a:t>?</a:t>
            </a:r>
          </a:p>
          <a:p>
            <a:pPr marL="0" indent="0">
              <a:buNone/>
            </a:pPr>
            <a:endParaRPr lang="fr-FR" sz="2000" b="1" dirty="0" smtClean="0">
              <a:latin typeface="Arial" panose="020B0604020202020204" pitchFamily="34" charset="0"/>
              <a:cs typeface="Arial" panose="020B0604020202020204" pitchFamily="34" charset="0"/>
            </a:endParaRPr>
          </a:p>
          <a:p>
            <a:pPr marL="0" indent="0">
              <a:buNone/>
            </a:pPr>
            <a:r>
              <a:rPr lang="fr-FR" sz="2000" b="1" dirty="0" smtClean="0">
                <a:latin typeface="Arial" panose="020B0604020202020204" pitchFamily="34" charset="0"/>
                <a:cs typeface="Arial" panose="020B0604020202020204" pitchFamily="34" charset="0"/>
              </a:rPr>
              <a:t>GESTION </a:t>
            </a:r>
            <a:r>
              <a:rPr lang="fr-FR" sz="2000" b="1" dirty="0">
                <a:latin typeface="Arial" panose="020B0604020202020204" pitchFamily="34" charset="0"/>
                <a:cs typeface="Arial" panose="020B0604020202020204" pitchFamily="34" charset="0"/>
              </a:rPr>
              <a:t>DE LA PERIODE DU 20 DECEMBRE AU 2 JANVIER </a:t>
            </a:r>
            <a:endParaRPr lang="fr-FR" sz="2000" b="1" dirty="0">
              <a:solidFill>
                <a:srgbClr val="FF0000"/>
              </a:solidFill>
              <a:latin typeface="Arial" panose="020B0604020202020204" pitchFamily="34" charset="0"/>
              <a:cs typeface="Arial" panose="020B0604020202020204" pitchFamily="34" charset="0"/>
            </a:endParaRPr>
          </a:p>
          <a:p>
            <a:pPr marL="0" indent="0">
              <a:lnSpc>
                <a:spcPct val="100000"/>
              </a:lnSpc>
              <a:buNone/>
            </a:pPr>
            <a:r>
              <a:rPr lang="fr-FR" sz="2000" dirty="0">
                <a:latin typeface="Arial" panose="020B0604020202020204" pitchFamily="34" charset="0"/>
                <a:cs typeface="Arial" panose="020B0604020202020204" pitchFamily="34" charset="0"/>
              </a:rPr>
              <a:t>Cette période fait l’objet d’un traitement spécifique dans l’objectif de garantir à chaque professionnel un minimum de 3 jours de congés (CA, RTT, RH, RC, HREC, RF etc.) consécutifs pour l’une ou l’autre des deux fêtes. </a:t>
            </a:r>
          </a:p>
          <a:p>
            <a:pPr marL="0" indent="0">
              <a:lnSpc>
                <a:spcPct val="100000"/>
              </a:lnSpc>
              <a:buNone/>
            </a:pPr>
            <a:r>
              <a:rPr lang="fr-FR" sz="2000" b="1" dirty="0">
                <a:latin typeface="Arial" panose="020B0604020202020204" pitchFamily="34" charset="0"/>
                <a:cs typeface="Arial" panose="020B0604020202020204" pitchFamily="34" charset="0"/>
              </a:rPr>
              <a:t>Des congés annuels peuvent néanmoins être accordés à des demandes individuelles spécifiques. </a:t>
            </a:r>
          </a:p>
          <a:p>
            <a:pPr marL="0" indent="0">
              <a:lnSpc>
                <a:spcPct val="100000"/>
              </a:lnSpc>
              <a:buNone/>
            </a:pPr>
            <a:r>
              <a:rPr lang="fr-FR" sz="2000" dirty="0">
                <a:latin typeface="Arial" panose="020B0604020202020204" pitchFamily="34" charset="0"/>
                <a:cs typeface="Arial" panose="020B0604020202020204" pitchFamily="34" charset="0"/>
              </a:rPr>
              <a:t>Un planning prévisionnel validé est diffusé pour le 15 novembre au plus tard. </a:t>
            </a:r>
          </a:p>
          <a:p>
            <a:pPr marL="0" indent="0">
              <a:lnSpc>
                <a:spcPct val="100000"/>
              </a:lnSpc>
              <a:buNone/>
            </a:pPr>
            <a:r>
              <a:rPr lang="fr-FR" sz="2000" b="1" dirty="0">
                <a:latin typeface="Arial" panose="020B0604020202020204" pitchFamily="34" charset="0"/>
                <a:cs typeface="Arial" panose="020B0604020202020204" pitchFamily="34" charset="0"/>
              </a:rPr>
              <a:t>Les professionnels surnuméraires sont identifiés par le cadre supérieur de santé du pôle. Ils peuvent être affectés dans d’autres pôles pour éviter qu’un professionnel soit amené à effectuer les deux fêtes en raison d’une absence de dernière minute.</a:t>
            </a:r>
            <a:endParaRPr lang="fr-FR" sz="2000" b="1" dirty="0">
              <a:solidFill>
                <a:srgbClr val="FF0000"/>
              </a:solidFill>
              <a:latin typeface="Arial" panose="020B0604020202020204" pitchFamily="34" charset="0"/>
              <a:cs typeface="Arial" panose="020B0604020202020204" pitchFamily="34" charset="0"/>
            </a:endParaRPr>
          </a:p>
          <a:p>
            <a:pPr>
              <a:lnSpc>
                <a:spcPct val="100000"/>
              </a:lnSpc>
            </a:pPr>
            <a:endParaRPr lang="fr-FR" sz="2400" dirty="0"/>
          </a:p>
        </p:txBody>
      </p:sp>
    </p:spTree>
    <p:extLst>
      <p:ext uri="{BB962C8B-B14F-4D97-AF65-F5344CB8AC3E}">
        <p14:creationId xmlns:p14="http://schemas.microsoft.com/office/powerpoint/2010/main" val="168423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83000" b="-83000"/>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8900" y="140677"/>
            <a:ext cx="11976100" cy="6603023"/>
          </a:xfrm>
        </p:spPr>
        <p:txBody>
          <a:bodyPr>
            <a:normAutofit/>
          </a:bodyPr>
          <a:lstStyle/>
          <a:p>
            <a:pPr marL="0" indent="0">
              <a:buNone/>
            </a:pPr>
            <a:r>
              <a:rPr lang="fr-FR" sz="2600" b="1" dirty="0">
                <a:solidFill>
                  <a:srgbClr val="FF0000"/>
                </a:solidFill>
                <a:latin typeface="Arial" panose="020B0604020202020204" pitchFamily="34" charset="0"/>
                <a:cs typeface="Arial" panose="020B0604020202020204" pitchFamily="34" charset="0"/>
              </a:rPr>
              <a:t>Et le </a:t>
            </a:r>
            <a:r>
              <a:rPr lang="fr-FR" sz="2600" b="1" dirty="0" err="1">
                <a:solidFill>
                  <a:srgbClr val="FF0000"/>
                </a:solidFill>
                <a:latin typeface="Arial" panose="020B0604020202020204" pitchFamily="34" charset="0"/>
                <a:cs typeface="Arial" panose="020B0604020202020204" pitchFamily="34" charset="0"/>
              </a:rPr>
              <a:t>chubilan</a:t>
            </a:r>
            <a:r>
              <a:rPr lang="fr-FR" sz="2600" b="1" dirty="0">
                <a:solidFill>
                  <a:srgbClr val="FF0000"/>
                </a:solidFill>
                <a:latin typeface="Arial" panose="020B0604020202020204" pitchFamily="34" charset="0"/>
                <a:cs typeface="Arial" panose="020B0604020202020204" pitchFamily="34" charset="0"/>
              </a:rPr>
              <a:t> ?</a:t>
            </a:r>
          </a:p>
          <a:p>
            <a:pPr marL="0" indent="0">
              <a:buNone/>
            </a:pPr>
            <a:r>
              <a:rPr lang="fr-FR" sz="2400" dirty="0">
                <a:latin typeface="Arial" panose="020B0604020202020204" pitchFamily="34" charset="0"/>
                <a:cs typeface="Arial" panose="020B0604020202020204" pitchFamily="34" charset="0"/>
              </a:rPr>
              <a:t>L’édition des pointages de l’agent (CHUBILAN) doit être fournie par le cadre à la demande de l’agent.</a:t>
            </a:r>
          </a:p>
          <a:p>
            <a:pPr lvl="0"/>
            <a:endParaRPr lang="fr-FR" sz="2400" dirty="0" smtClean="0">
              <a:solidFill>
                <a:srgbClr val="FF0000"/>
              </a:solidFill>
              <a:latin typeface="Arial" panose="020B0604020202020204" pitchFamily="34" charset="0"/>
              <a:cs typeface="Arial" panose="020B0604020202020204" pitchFamily="34" charset="0"/>
            </a:endParaRPr>
          </a:p>
          <a:p>
            <a:pPr lvl="0"/>
            <a:endParaRPr lang="fr-FR" sz="2400" dirty="0">
              <a:solidFill>
                <a:srgbClr val="FF0000"/>
              </a:solidFill>
              <a:latin typeface="Arial" panose="020B0604020202020204" pitchFamily="34" charset="0"/>
              <a:cs typeface="Arial" panose="020B0604020202020204" pitchFamily="34" charset="0"/>
            </a:endParaRPr>
          </a:p>
          <a:p>
            <a:pPr marL="0" lvl="0" indent="0">
              <a:buNone/>
            </a:pPr>
            <a:endParaRPr lang="fr-FR" sz="2400" dirty="0">
              <a:solidFill>
                <a:srgbClr val="FF0000"/>
              </a:solidFill>
              <a:latin typeface="Arial" panose="020B0604020202020204" pitchFamily="34" charset="0"/>
              <a:cs typeface="Arial" panose="020B0604020202020204" pitchFamily="34" charset="0"/>
            </a:endParaRPr>
          </a:p>
          <a:p>
            <a:pPr marL="0" lvl="0" indent="0">
              <a:buNone/>
            </a:pPr>
            <a:endParaRPr lang="fr-FR" sz="2600" b="1" dirty="0">
              <a:solidFill>
                <a:srgbClr val="FF0000"/>
              </a:solidFill>
              <a:latin typeface="Arial" panose="020B0604020202020204" pitchFamily="34" charset="0"/>
              <a:cs typeface="Arial" panose="020B0604020202020204" pitchFamily="34" charset="0"/>
            </a:endParaRPr>
          </a:p>
          <a:p>
            <a:pPr lvl="0"/>
            <a:endParaRPr lang="fr-FR" sz="2600" b="1" dirty="0" smtClean="0">
              <a:solidFill>
                <a:srgbClr val="FF0000"/>
              </a:solidFill>
              <a:latin typeface="Arial" panose="020B0604020202020204" pitchFamily="34" charset="0"/>
              <a:cs typeface="Arial" panose="020B0604020202020204" pitchFamily="34" charset="0"/>
            </a:endParaRPr>
          </a:p>
          <a:p>
            <a:pPr lvl="0"/>
            <a:endParaRPr lang="fr-FR" sz="2600" b="1" dirty="0">
              <a:solidFill>
                <a:srgbClr val="FF0000"/>
              </a:solidFill>
              <a:latin typeface="Arial" panose="020B0604020202020204" pitchFamily="34" charset="0"/>
              <a:cs typeface="Arial" panose="020B0604020202020204" pitchFamily="34" charset="0"/>
            </a:endParaRPr>
          </a:p>
          <a:p>
            <a:pPr marL="0" indent="0">
              <a:buNone/>
            </a:pP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3200" y="1612900"/>
            <a:ext cx="3964962" cy="5163462"/>
          </a:xfrm>
          <a:prstGeom prst="rect">
            <a:avLst/>
          </a:prstGeom>
        </p:spPr>
      </p:pic>
    </p:spTree>
    <p:extLst>
      <p:ext uri="{BB962C8B-B14F-4D97-AF65-F5344CB8AC3E}">
        <p14:creationId xmlns:p14="http://schemas.microsoft.com/office/powerpoint/2010/main" val="214951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6451" y="317500"/>
            <a:ext cx="7908849" cy="6306801"/>
          </a:xfrm>
        </p:spPr>
      </p:pic>
      <p:sp>
        <p:nvSpPr>
          <p:cNvPr id="19" name="Rectangle 18"/>
          <p:cNvSpPr/>
          <p:nvPr/>
        </p:nvSpPr>
        <p:spPr>
          <a:xfrm>
            <a:off x="4660900" y="1104900"/>
            <a:ext cx="4724400" cy="1028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1816100" y="2133600"/>
            <a:ext cx="7277100" cy="8763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4660900" y="4241800"/>
            <a:ext cx="4724400" cy="1155700"/>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1816100" y="5588000"/>
            <a:ext cx="7569200" cy="7747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1231900" y="317500"/>
            <a:ext cx="8445500" cy="660400"/>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195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4914900" cy="6858001"/>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1880" y="0"/>
            <a:ext cx="7150120" cy="6858000"/>
          </a:xfrm>
          <a:prstGeom prst="rect">
            <a:avLst/>
          </a:prstGeom>
        </p:spPr>
      </p:pic>
      <p:sp>
        <p:nvSpPr>
          <p:cNvPr id="6" name="Rectangle 5"/>
          <p:cNvSpPr/>
          <p:nvPr/>
        </p:nvSpPr>
        <p:spPr>
          <a:xfrm>
            <a:off x="8581292" y="4853354"/>
            <a:ext cx="3610708" cy="8581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5041880" y="5711483"/>
            <a:ext cx="4172458" cy="10128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5189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0">
              <a:srgbClr val="FF0000"/>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26580" y="3108325"/>
            <a:ext cx="3852620" cy="3395842"/>
          </a:xfrm>
        </p:spPr>
      </p:pic>
      <p:sp>
        <p:nvSpPr>
          <p:cNvPr id="8" name="ZoneTexte 7"/>
          <p:cNvSpPr txBox="1"/>
          <p:nvPr/>
        </p:nvSpPr>
        <p:spPr>
          <a:xfrm>
            <a:off x="317500" y="368300"/>
            <a:ext cx="7209080" cy="5509200"/>
          </a:xfrm>
          <a:prstGeom prst="rect">
            <a:avLst/>
          </a:prstGeom>
          <a:noFill/>
        </p:spPr>
        <p:txBody>
          <a:bodyPr wrap="square" rtlCol="0">
            <a:spAutoFit/>
          </a:bodyPr>
          <a:lstStyle/>
          <a:p>
            <a:r>
              <a:rPr lang="fr-FR" sz="2800" dirty="0" smtClean="0">
                <a:latin typeface="Arial" panose="020B0604020202020204" pitchFamily="34" charset="0"/>
                <a:cs typeface="Arial" panose="020B0604020202020204" pitchFamily="34" charset="0"/>
              </a:rPr>
              <a:t>Merci de votre écoute.</a:t>
            </a:r>
          </a:p>
          <a:p>
            <a:endParaRPr lang="fr-FR" sz="2800" dirty="0">
              <a:latin typeface="Arial" panose="020B0604020202020204" pitchFamily="34" charset="0"/>
              <a:cs typeface="Arial" panose="020B0604020202020204" pitchFamily="34" charset="0"/>
            </a:endParaRPr>
          </a:p>
          <a:p>
            <a:r>
              <a:rPr lang="fr-FR" sz="2800" dirty="0" smtClean="0">
                <a:latin typeface="Arial" panose="020B0604020202020204" pitchFamily="34" charset="0"/>
                <a:cs typeface="Arial" panose="020B0604020202020204" pitchFamily="34" charset="0"/>
              </a:rPr>
              <a:t>Nous sommes disponibles pour répondre à vos questions.</a:t>
            </a:r>
            <a:endParaRPr lang="fr-FR" sz="2800" dirty="0" smtClean="0">
              <a:latin typeface="Arial" panose="020B0604020202020204" pitchFamily="34" charset="0"/>
              <a:cs typeface="Arial" panose="020B0604020202020204" pitchFamily="34" charset="0"/>
            </a:endParaRPr>
          </a:p>
          <a:p>
            <a:endParaRPr lang="fr-FR" sz="2800" dirty="0">
              <a:latin typeface="Arial" panose="020B0604020202020204" pitchFamily="34" charset="0"/>
              <a:cs typeface="Arial" panose="020B0604020202020204" pitchFamily="34" charset="0"/>
            </a:endParaRPr>
          </a:p>
          <a:p>
            <a:r>
              <a:rPr lang="fr-FR" sz="2800" dirty="0" smtClean="0">
                <a:latin typeface="Arial" panose="020B0604020202020204" pitchFamily="34" charset="0"/>
                <a:cs typeface="Arial" panose="020B0604020202020204" pitchFamily="34" charset="0"/>
              </a:rPr>
              <a:t>Pour des questions </a:t>
            </a:r>
            <a:r>
              <a:rPr lang="fr-FR" sz="2800" dirty="0" smtClean="0">
                <a:latin typeface="Arial" panose="020B0604020202020204" pitchFamily="34" charset="0"/>
                <a:cs typeface="Arial" panose="020B0604020202020204" pitchFamily="34" charset="0"/>
              </a:rPr>
              <a:t>personnelles, </a:t>
            </a:r>
            <a:r>
              <a:rPr lang="fr-FR" sz="2800" dirty="0" smtClean="0">
                <a:latin typeface="Arial" panose="020B0604020202020204" pitchFamily="34" charset="0"/>
                <a:cs typeface="Arial" panose="020B0604020202020204" pitchFamily="34" charset="0"/>
              </a:rPr>
              <a:t>merci de nous contacter.</a:t>
            </a:r>
          </a:p>
          <a:p>
            <a:endParaRPr lang="fr-FR" dirty="0"/>
          </a:p>
          <a:p>
            <a:endParaRPr lang="fr-FR" dirty="0" smtClean="0"/>
          </a:p>
          <a:p>
            <a:r>
              <a:rPr lang="fr-FR" sz="2800" dirty="0" smtClean="0">
                <a:solidFill>
                  <a:schemeClr val="bg1"/>
                </a:solidFill>
                <a:latin typeface="Arial" panose="020B0604020202020204" pitchFamily="34" charset="0"/>
                <a:cs typeface="Arial" panose="020B0604020202020204" pitchFamily="34" charset="0"/>
              </a:rPr>
              <a:t>FO Hus</a:t>
            </a:r>
          </a:p>
          <a:p>
            <a:r>
              <a:rPr lang="fr-FR" sz="2800" dirty="0" smtClean="0">
                <a:solidFill>
                  <a:schemeClr val="bg1"/>
                </a:solidFill>
                <a:latin typeface="Arial" panose="020B0604020202020204" pitchFamily="34" charset="0"/>
                <a:cs typeface="Arial" panose="020B0604020202020204" pitchFamily="34" charset="0"/>
              </a:rPr>
              <a:t>Téléphone : 03 88 11 60 97 (poste 16097).</a:t>
            </a:r>
          </a:p>
          <a:p>
            <a:r>
              <a:rPr lang="fr-FR" sz="2800" dirty="0" smtClean="0">
                <a:solidFill>
                  <a:schemeClr val="bg1"/>
                </a:solidFill>
                <a:latin typeface="Arial" panose="020B0604020202020204" pitchFamily="34" charset="0"/>
                <a:cs typeface="Arial" panose="020B0604020202020204" pitchFamily="34" charset="0"/>
              </a:rPr>
              <a:t>Mail : </a:t>
            </a:r>
            <a:r>
              <a:rPr lang="fr-FR" sz="2800" dirty="0" smtClean="0">
                <a:solidFill>
                  <a:schemeClr val="bg1"/>
                </a:solidFill>
                <a:latin typeface="Arial" panose="020B0604020202020204" pitchFamily="34" charset="0"/>
                <a:cs typeface="Arial" panose="020B0604020202020204" pitchFamily="34" charset="0"/>
              </a:rPr>
              <a:t>forceouvriere@chru-strasbourg.fr</a:t>
            </a:r>
            <a:endParaRPr lang="fr-FR" dirty="0" smtClean="0">
              <a:solidFill>
                <a:schemeClr val="bg1"/>
              </a:solidFill>
            </a:endParaRPr>
          </a:p>
          <a:p>
            <a:endParaRPr lang="fr-FR" dirty="0"/>
          </a:p>
          <a:p>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6708" y="0"/>
            <a:ext cx="3265292" cy="2887365"/>
          </a:xfrm>
          <a:prstGeom prst="rect">
            <a:avLst/>
          </a:prstGeom>
        </p:spPr>
      </p:pic>
    </p:spTree>
    <p:extLst>
      <p:ext uri="{BB962C8B-B14F-4D97-AF65-F5344CB8AC3E}">
        <p14:creationId xmlns:p14="http://schemas.microsoft.com/office/powerpoint/2010/main" val="48970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p:cNvGraphicFramePr>
            <a:graphicFrameLocks noGrp="1"/>
          </p:cNvGraphicFramePr>
          <p:nvPr>
            <p:extLst>
              <p:ext uri="{D42A27DB-BD31-4B8C-83A1-F6EECF244321}">
                <p14:modId xmlns:p14="http://schemas.microsoft.com/office/powerpoint/2010/main" val="471811055"/>
              </p:ext>
            </p:extLst>
          </p:nvPr>
        </p:nvGraphicFramePr>
        <p:xfrm>
          <a:off x="0" y="1227910"/>
          <a:ext cx="12192000" cy="5654050"/>
        </p:xfrm>
        <a:graphic>
          <a:graphicData uri="http://schemas.openxmlformats.org/drawingml/2006/table">
            <a:tbl>
              <a:tblPr>
                <a:tableStyleId>{5C22544A-7EE6-4342-B048-85BDC9FD1C3A}</a:tableStyleId>
              </a:tblPr>
              <a:tblGrid>
                <a:gridCol w="3418318">
                  <a:extLst>
                    <a:ext uri="{9D8B030D-6E8A-4147-A177-3AD203B41FA5}">
                      <a16:colId xmlns:a16="http://schemas.microsoft.com/office/drawing/2014/main" val="2044370686"/>
                    </a:ext>
                  </a:extLst>
                </a:gridCol>
                <a:gridCol w="6466319">
                  <a:extLst>
                    <a:ext uri="{9D8B030D-6E8A-4147-A177-3AD203B41FA5}">
                      <a16:colId xmlns:a16="http://schemas.microsoft.com/office/drawing/2014/main" val="3109621051"/>
                    </a:ext>
                  </a:extLst>
                </a:gridCol>
                <a:gridCol w="2307363">
                  <a:extLst>
                    <a:ext uri="{9D8B030D-6E8A-4147-A177-3AD203B41FA5}">
                      <a16:colId xmlns:a16="http://schemas.microsoft.com/office/drawing/2014/main" val="3770249710"/>
                    </a:ext>
                  </a:extLst>
                </a:gridCol>
              </a:tblGrid>
              <a:tr h="660776">
                <a:tc>
                  <a:txBody>
                    <a:bodyPr/>
                    <a:lstStyle/>
                    <a:p>
                      <a:pPr algn="l" fontAlgn="ctr"/>
                      <a:endParaRPr lang="fr-FR" sz="1600" b="1"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tc>
                  <a:txBody>
                    <a:bodyPr/>
                    <a:lstStyle/>
                    <a:p>
                      <a:pPr algn="ctr" fontAlgn="ctr"/>
                      <a:r>
                        <a:rPr lang="fr-FR" sz="2000" b="1" u="none" strike="noStrike" dirty="0">
                          <a:effectLst/>
                          <a:latin typeface="Arial" panose="020B0604020202020204" pitchFamily="34" charset="0"/>
                          <a:cs typeface="Arial" panose="020B0604020202020204" pitchFamily="34" charset="0"/>
                        </a:rPr>
                        <a:t>Conditions</a:t>
                      </a:r>
                      <a:endParaRPr lang="fr-FR" sz="2000" b="1"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tc>
                  <a:txBody>
                    <a:bodyPr/>
                    <a:lstStyle/>
                    <a:p>
                      <a:pPr algn="ctr" fontAlgn="ctr"/>
                      <a:r>
                        <a:rPr lang="fr-FR" sz="2000" b="1" u="none" strike="noStrike" dirty="0">
                          <a:effectLst/>
                          <a:latin typeface="Arial" panose="020B0604020202020204" pitchFamily="34" charset="0"/>
                          <a:cs typeface="Arial" panose="020B0604020202020204" pitchFamily="34" charset="0"/>
                        </a:rPr>
                        <a:t>Nombres d'heures annuelles</a:t>
                      </a:r>
                      <a:endParaRPr lang="fr-FR" sz="2000" b="1"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extLst>
                  <a:ext uri="{0D108BD9-81ED-4DB2-BD59-A6C34878D82A}">
                    <a16:rowId xmlns:a16="http://schemas.microsoft.com/office/drawing/2014/main" val="3684580479"/>
                  </a:ext>
                </a:extLst>
              </a:tr>
              <a:tr h="258618">
                <a:tc>
                  <a:txBody>
                    <a:bodyPr/>
                    <a:lstStyle/>
                    <a:p>
                      <a:pPr algn="l" fontAlgn="ctr"/>
                      <a:r>
                        <a:rPr lang="fr-FR" sz="1800" b="1" u="none" strike="noStrike" dirty="0" smtClean="0">
                          <a:effectLst/>
                          <a:latin typeface="Arial" panose="020B0604020202020204" pitchFamily="34" charset="0"/>
                          <a:cs typeface="Arial" panose="020B0604020202020204" pitchFamily="34" charset="0"/>
                        </a:rPr>
                        <a:t> Agent </a:t>
                      </a:r>
                      <a:r>
                        <a:rPr lang="fr-FR" sz="1800" b="1" u="none" strike="noStrike" dirty="0">
                          <a:effectLst/>
                          <a:latin typeface="Arial" panose="020B0604020202020204" pitchFamily="34" charset="0"/>
                          <a:cs typeface="Arial" panose="020B0604020202020204" pitchFamily="34" charset="0"/>
                        </a:rPr>
                        <a:t>à repos fixe</a:t>
                      </a:r>
                      <a:endParaRPr lang="fr-FR" sz="1800" b="1"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tc>
                  <a:txBody>
                    <a:bodyPr/>
                    <a:lstStyle/>
                    <a:p>
                      <a:pPr algn="l" fontAlgn="ctr"/>
                      <a:r>
                        <a:rPr lang="fr-FR" sz="1600" u="none" strike="noStrike" dirty="0">
                          <a:effectLst/>
                          <a:latin typeface="Arial" panose="020B0604020202020204" pitchFamily="34" charset="0"/>
                          <a:cs typeface="Arial" panose="020B0604020202020204" pitchFamily="34" charset="0"/>
                        </a:rPr>
                        <a:t> </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tc>
                  <a:txBody>
                    <a:bodyPr/>
                    <a:lstStyle/>
                    <a:p>
                      <a:pPr algn="ctr" fontAlgn="ctr"/>
                      <a:r>
                        <a:rPr lang="fr-FR" sz="1600" u="none" strike="noStrike" dirty="0">
                          <a:effectLst/>
                          <a:latin typeface="Arial" panose="020B0604020202020204" pitchFamily="34" charset="0"/>
                          <a:cs typeface="Arial" panose="020B0604020202020204" pitchFamily="34" charset="0"/>
                        </a:rPr>
                        <a:t>1607 heures</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extLst>
                  <a:ext uri="{0D108BD9-81ED-4DB2-BD59-A6C34878D82A}">
                    <a16:rowId xmlns:a16="http://schemas.microsoft.com/office/drawing/2014/main" val="3967897123"/>
                  </a:ext>
                </a:extLst>
              </a:tr>
              <a:tr h="1513391">
                <a:tc>
                  <a:txBody>
                    <a:bodyPr/>
                    <a:lstStyle/>
                    <a:p>
                      <a:pPr algn="l" fontAlgn="ctr"/>
                      <a:r>
                        <a:rPr lang="fr-FR" sz="1800" b="1" u="none" strike="noStrike" dirty="0" smtClean="0">
                          <a:effectLst/>
                          <a:latin typeface="Arial" panose="020B0604020202020204" pitchFamily="34" charset="0"/>
                          <a:cs typeface="Arial" panose="020B0604020202020204" pitchFamily="34" charset="0"/>
                        </a:rPr>
                        <a:t> Agent </a:t>
                      </a:r>
                      <a:r>
                        <a:rPr lang="fr-FR" sz="1800" b="1" u="none" strike="noStrike" dirty="0">
                          <a:effectLst/>
                          <a:latin typeface="Arial" panose="020B0604020202020204" pitchFamily="34" charset="0"/>
                          <a:cs typeface="Arial" panose="020B0604020202020204" pitchFamily="34" charset="0"/>
                        </a:rPr>
                        <a:t>à repos variable</a:t>
                      </a:r>
                      <a:endParaRPr lang="fr-FR" sz="1800" b="1"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tc>
                  <a:txBody>
                    <a:bodyPr/>
                    <a:lstStyle/>
                    <a:p>
                      <a:pPr algn="l" fontAlgn="ctr"/>
                      <a:r>
                        <a:rPr lang="fr-FR" sz="1600" u="none" strike="noStrike" dirty="0">
                          <a:effectLst/>
                          <a:latin typeface="Arial" panose="020B0604020202020204" pitchFamily="34" charset="0"/>
                          <a:cs typeface="Arial" panose="020B0604020202020204" pitchFamily="34" charset="0"/>
                        </a:rPr>
                        <a:t>10 dimanches ou jours fériés</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tc>
                  <a:txBody>
                    <a:bodyPr/>
                    <a:lstStyle/>
                    <a:p>
                      <a:pPr algn="ctr" fontAlgn="ctr"/>
                      <a:r>
                        <a:rPr lang="fr-FR" sz="1600" u="none" strike="noStrike" dirty="0">
                          <a:effectLst/>
                          <a:latin typeface="Arial" panose="020B0604020202020204" pitchFamily="34" charset="0"/>
                          <a:cs typeface="Arial" panose="020B0604020202020204" pitchFamily="34" charset="0"/>
                        </a:rPr>
                        <a:t>1582 heures</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extLst>
                  <a:ext uri="{0D108BD9-81ED-4DB2-BD59-A6C34878D82A}">
                    <a16:rowId xmlns:a16="http://schemas.microsoft.com/office/drawing/2014/main" val="30035740"/>
                  </a:ext>
                </a:extLst>
              </a:tr>
              <a:tr h="692751">
                <a:tc>
                  <a:txBody>
                    <a:bodyPr/>
                    <a:lstStyle/>
                    <a:p>
                      <a:pPr algn="l" fontAlgn="ctr"/>
                      <a:r>
                        <a:rPr lang="fr-FR" sz="1800" b="1" u="none" strike="noStrike" dirty="0" smtClean="0">
                          <a:effectLst/>
                          <a:latin typeface="Arial" panose="020B0604020202020204" pitchFamily="34" charset="0"/>
                          <a:cs typeface="Arial" panose="020B0604020202020204" pitchFamily="34" charset="0"/>
                        </a:rPr>
                        <a:t> Agent </a:t>
                      </a:r>
                      <a:r>
                        <a:rPr lang="fr-FR" sz="1800" b="1" u="none" strike="noStrike" dirty="0">
                          <a:effectLst/>
                          <a:latin typeface="Arial" panose="020B0604020202020204" pitchFamily="34" charset="0"/>
                          <a:cs typeface="Arial" panose="020B0604020202020204" pitchFamily="34" charset="0"/>
                        </a:rPr>
                        <a:t>de nuit</a:t>
                      </a:r>
                      <a:endParaRPr lang="fr-FR" sz="1800" b="1"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tc>
                  <a:txBody>
                    <a:bodyPr/>
                    <a:lstStyle/>
                    <a:p>
                      <a:pPr algn="l" fontAlgn="ctr"/>
                      <a:r>
                        <a:rPr lang="fr-FR" sz="1600" u="none" strike="noStrike" dirty="0" smtClean="0">
                          <a:effectLst/>
                          <a:latin typeface="Arial" panose="020B0604020202020204" pitchFamily="34" charset="0"/>
                          <a:cs typeface="Arial" panose="020B0604020202020204" pitchFamily="34" charset="0"/>
                        </a:rPr>
                        <a:t>- 90 </a:t>
                      </a:r>
                      <a:r>
                        <a:rPr lang="fr-FR" sz="1600" u="none" strike="noStrike" dirty="0">
                          <a:effectLst/>
                          <a:latin typeface="Arial" panose="020B0604020202020204" pitchFamily="34" charset="0"/>
                          <a:cs typeface="Arial" panose="020B0604020202020204" pitchFamily="34" charset="0"/>
                        </a:rPr>
                        <a:t>%du temps de travail annuel entre 21 heures et 6 heures </a:t>
                      </a:r>
                      <a:r>
                        <a:rPr lang="fr-FR" sz="1600" u="none" strike="noStrike" dirty="0" smtClean="0">
                          <a:effectLst/>
                          <a:latin typeface="Arial" panose="020B0604020202020204" pitchFamily="34" charset="0"/>
                          <a:cs typeface="Arial" panose="020B0604020202020204" pitchFamily="34" charset="0"/>
                        </a:rPr>
                        <a:t>                              </a:t>
                      </a:r>
                      <a:r>
                        <a:rPr lang="fr-FR" sz="1600" u="none" strike="noStrike" baseline="0" dirty="0" smtClean="0">
                          <a:effectLst/>
                          <a:latin typeface="Arial" panose="020B0604020202020204" pitchFamily="34" charset="0"/>
                          <a:cs typeface="Arial" panose="020B0604020202020204" pitchFamily="34" charset="0"/>
                        </a:rPr>
                        <a:t>  </a:t>
                      </a:r>
                      <a:r>
                        <a:rPr lang="fr-FR" sz="1600" u="none" strike="noStrike" dirty="0" smtClean="0">
                          <a:effectLst/>
                          <a:latin typeface="Arial" panose="020B0604020202020204" pitchFamily="34" charset="0"/>
                          <a:cs typeface="Arial" panose="020B0604020202020204" pitchFamily="34" charset="0"/>
                        </a:rPr>
                        <a:t>- 9 </a:t>
                      </a:r>
                      <a:r>
                        <a:rPr lang="fr-FR" sz="1600" u="none" strike="noStrike" dirty="0">
                          <a:effectLst/>
                          <a:latin typeface="Arial" panose="020B0604020202020204" pitchFamily="34" charset="0"/>
                          <a:cs typeface="Arial" panose="020B0604020202020204" pitchFamily="34" charset="0"/>
                        </a:rPr>
                        <a:t>heures consécutives entre 21 heures et 7 heures.</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tc>
                  <a:txBody>
                    <a:bodyPr/>
                    <a:lstStyle/>
                    <a:p>
                      <a:pPr algn="ctr" fontAlgn="ctr"/>
                      <a:r>
                        <a:rPr lang="fr-FR" sz="1600" u="none" strike="noStrike" dirty="0">
                          <a:effectLst/>
                          <a:latin typeface="Arial" panose="020B0604020202020204" pitchFamily="34" charset="0"/>
                          <a:cs typeface="Arial" panose="020B0604020202020204" pitchFamily="34" charset="0"/>
                        </a:rPr>
                        <a:t>1476 heures</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extLst>
                  <a:ext uri="{0D108BD9-81ED-4DB2-BD59-A6C34878D82A}">
                    <a16:rowId xmlns:a16="http://schemas.microsoft.com/office/drawing/2014/main" val="4003493855"/>
                  </a:ext>
                </a:extLst>
              </a:tr>
              <a:tr h="916561">
                <a:tc>
                  <a:txBody>
                    <a:bodyPr/>
                    <a:lstStyle/>
                    <a:p>
                      <a:pPr algn="l" fontAlgn="ctr"/>
                      <a:r>
                        <a:rPr lang="fr-FR" sz="1800" b="1" u="none" strike="noStrike" dirty="0" smtClean="0">
                          <a:effectLst/>
                          <a:latin typeface="Arial" panose="020B0604020202020204" pitchFamily="34" charset="0"/>
                          <a:cs typeface="Arial" panose="020B0604020202020204" pitchFamily="34" charset="0"/>
                        </a:rPr>
                        <a:t> Personnel </a:t>
                      </a:r>
                      <a:r>
                        <a:rPr lang="fr-FR" sz="1800" b="1" u="none" strike="noStrike" dirty="0">
                          <a:effectLst/>
                          <a:latin typeface="Arial" panose="020B0604020202020204" pitchFamily="34" charset="0"/>
                          <a:cs typeface="Arial" panose="020B0604020202020204" pitchFamily="34" charset="0"/>
                        </a:rPr>
                        <a:t>de direction</a:t>
                      </a:r>
                      <a:endParaRPr lang="fr-FR" sz="1800" b="1"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tc>
                  <a:txBody>
                    <a:bodyPr/>
                    <a:lstStyle/>
                    <a:p>
                      <a:pPr algn="l" fontAlgn="ctr"/>
                      <a:r>
                        <a:rPr lang="fr-FR" sz="1600" u="none" strike="noStrike" dirty="0">
                          <a:effectLst/>
                          <a:latin typeface="Arial" panose="020B0604020202020204" pitchFamily="34" charset="0"/>
                          <a:cs typeface="Arial" panose="020B0604020202020204" pitchFamily="34" charset="0"/>
                        </a:rPr>
                        <a:t>La durée du travail est décomptée en jours pour le personnel de direction.</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tc>
                  <a:txBody>
                    <a:bodyPr/>
                    <a:lstStyle/>
                    <a:p>
                      <a:pPr algn="ctr" fontAlgn="ctr"/>
                      <a:r>
                        <a:rPr lang="fr-FR" sz="1600" u="none" strike="noStrike" dirty="0">
                          <a:effectLst/>
                          <a:latin typeface="Arial" panose="020B0604020202020204" pitchFamily="34" charset="0"/>
                          <a:cs typeface="Arial" panose="020B0604020202020204" pitchFamily="34" charset="0"/>
                        </a:rPr>
                        <a:t>208 jours par an après déduction de 20 jours de RTT</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extLst>
                  <a:ext uri="{0D108BD9-81ED-4DB2-BD59-A6C34878D82A}">
                    <a16:rowId xmlns:a16="http://schemas.microsoft.com/office/drawing/2014/main" val="2552060272"/>
                  </a:ext>
                </a:extLst>
              </a:tr>
              <a:tr h="1587994">
                <a:tc>
                  <a:txBody>
                    <a:bodyPr/>
                    <a:lstStyle/>
                    <a:p>
                      <a:pPr algn="l" fontAlgn="ctr"/>
                      <a:r>
                        <a:rPr lang="fr-FR" sz="1800" b="1" u="none" strike="noStrike" dirty="0" smtClean="0">
                          <a:effectLst/>
                          <a:latin typeface="Arial" panose="020B0604020202020204" pitchFamily="34" charset="0"/>
                          <a:cs typeface="Arial" panose="020B0604020202020204" pitchFamily="34" charset="0"/>
                        </a:rPr>
                        <a:t> Astreintes</a:t>
                      </a:r>
                      <a:endParaRPr lang="fr-FR" sz="1800" b="1"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tc>
                  <a:txBody>
                    <a:bodyPr/>
                    <a:lstStyle/>
                    <a:p>
                      <a:pPr algn="l" fontAlgn="ctr"/>
                      <a:r>
                        <a:rPr lang="fr-FR" sz="1600" u="none" strike="noStrike">
                          <a:effectLst/>
                          <a:latin typeface="Arial" panose="020B0604020202020204" pitchFamily="34" charset="0"/>
                          <a:cs typeface="Arial" panose="020B0604020202020204" pitchFamily="34" charset="0"/>
                        </a:rPr>
                        <a:t>Une période d'astreinte est une période pendant laquelle l'agent, sans être à la disposition permanente et immédiate de son employeur, a l'obligation de demeurer à son domicile ou à proximité afin d'être en mesure d'intervenir pour effectuer un travail au service de l'administration</a:t>
                      </a:r>
                      <a:endParaRPr lang="fr-FR" sz="1600" b="0" i="0" u="none" strike="noStrike">
                        <a:solidFill>
                          <a:srgbClr val="060606"/>
                        </a:solidFill>
                        <a:effectLst/>
                        <a:latin typeface="Arial" panose="020B0604020202020204" pitchFamily="34" charset="0"/>
                        <a:cs typeface="Arial" panose="020B0604020202020204" pitchFamily="34" charset="0"/>
                      </a:endParaRPr>
                    </a:p>
                  </a:txBody>
                  <a:tcPr marL="8257" marR="8257" marT="8257" marB="0" anchor="ctr"/>
                </a:tc>
                <a:tc>
                  <a:txBody>
                    <a:bodyPr/>
                    <a:lstStyle/>
                    <a:p>
                      <a:pPr algn="ctr" fontAlgn="ctr"/>
                      <a:r>
                        <a:rPr lang="fr-FR" sz="1600" u="none" strike="noStrike" dirty="0">
                          <a:effectLst/>
                          <a:latin typeface="Arial" panose="020B0604020202020204" pitchFamily="34" charset="0"/>
                          <a:cs typeface="Arial" panose="020B0604020202020204" pitchFamily="34" charset="0"/>
                        </a:rPr>
                        <a:t> </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8257" marR="8257" marT="8257" marB="0" anchor="ctr"/>
                </a:tc>
                <a:extLst>
                  <a:ext uri="{0D108BD9-81ED-4DB2-BD59-A6C34878D82A}">
                    <a16:rowId xmlns:a16="http://schemas.microsoft.com/office/drawing/2014/main" val="3240710689"/>
                  </a:ext>
                </a:extLst>
              </a:tr>
            </a:tbl>
          </a:graphicData>
        </a:graphic>
      </p:graphicFrame>
      <p:sp>
        <p:nvSpPr>
          <p:cNvPr id="11" name="Rectangle 10"/>
          <p:cNvSpPr/>
          <p:nvPr/>
        </p:nvSpPr>
        <p:spPr>
          <a:xfrm>
            <a:off x="2267610" y="160888"/>
            <a:ext cx="7656780" cy="92333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fr-FR" sz="54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rPr>
              <a:t>Temps de travail annuel</a:t>
            </a:r>
            <a:endParaRPr lang="fr-FR" sz="54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414929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8474" y="0"/>
            <a:ext cx="11985674" cy="6769100"/>
          </a:xfrm>
        </p:spPr>
        <p:txBody>
          <a:bodyPr>
            <a:normAutofit fontScale="85000" lnSpcReduction="10000"/>
          </a:bodyPr>
          <a:lstStyle/>
          <a:p>
            <a:pPr marL="0" indent="0" algn="ctr">
              <a:buNone/>
            </a:pPr>
            <a:endParaRPr lang="fr-FR" sz="2000" dirty="0" smtClean="0">
              <a:solidFill>
                <a:srgbClr val="FF0000"/>
              </a:solidFill>
              <a:latin typeface="Arial" panose="020B0604020202020204" pitchFamily="34" charset="0"/>
              <a:cs typeface="Arial" panose="020B0604020202020204" pitchFamily="34" charset="0"/>
            </a:endParaRPr>
          </a:p>
          <a:p>
            <a:pPr marL="0" indent="0">
              <a:buNone/>
            </a:pPr>
            <a:endParaRPr lang="fr-FR" sz="2000" dirty="0" smtClean="0">
              <a:solidFill>
                <a:srgbClr val="FF0000"/>
              </a:solidFill>
              <a:latin typeface="Arial" panose="020B0604020202020204" pitchFamily="34" charset="0"/>
              <a:cs typeface="Arial" panose="020B0604020202020204" pitchFamily="34" charset="0"/>
            </a:endParaRPr>
          </a:p>
          <a:p>
            <a:pPr>
              <a:lnSpc>
                <a:spcPct val="120000"/>
              </a:lnSpc>
            </a:pPr>
            <a:endParaRPr lang="fr-FR" sz="1800" dirty="0" smtClean="0">
              <a:solidFill>
                <a:srgbClr val="FF0000"/>
              </a:solidFill>
              <a:latin typeface="Arial" panose="020B0604020202020204" pitchFamily="34" charset="0"/>
              <a:cs typeface="Arial" panose="020B0604020202020204" pitchFamily="34" charset="0"/>
            </a:endParaRPr>
          </a:p>
          <a:p>
            <a:pPr>
              <a:lnSpc>
                <a:spcPct val="120000"/>
              </a:lnSpc>
            </a:pPr>
            <a:r>
              <a:rPr lang="fr-FR" sz="1800" dirty="0" smtClean="0">
                <a:solidFill>
                  <a:srgbClr val="FF0000"/>
                </a:solidFill>
                <a:latin typeface="Arial" panose="020B0604020202020204" pitchFamily="34" charset="0"/>
                <a:cs typeface="Arial" panose="020B0604020202020204" pitchFamily="34" charset="0"/>
              </a:rPr>
              <a:t>RTT</a:t>
            </a:r>
            <a:r>
              <a:rPr lang="fr-FR" sz="1800" dirty="0" smtClean="0">
                <a:latin typeface="Arial" panose="020B0604020202020204" pitchFamily="34" charset="0"/>
                <a:cs typeface="Arial" panose="020B0604020202020204" pitchFamily="34" charset="0"/>
              </a:rPr>
              <a:t> = Réduction du temps de travail.</a:t>
            </a:r>
          </a:p>
          <a:p>
            <a:pPr>
              <a:lnSpc>
                <a:spcPct val="120000"/>
              </a:lnSpc>
            </a:pPr>
            <a:r>
              <a:rPr lang="fr-FR" sz="1800" dirty="0" smtClean="0">
                <a:solidFill>
                  <a:srgbClr val="FF0000"/>
                </a:solidFill>
                <a:latin typeface="Arial" panose="020B0604020202020204" pitchFamily="34" charset="0"/>
                <a:cs typeface="Arial" panose="020B0604020202020204" pitchFamily="34" charset="0"/>
              </a:rPr>
              <a:t>RC</a:t>
            </a:r>
            <a:r>
              <a:rPr lang="fr-FR" sz="1800" dirty="0" smtClean="0">
                <a:latin typeface="Arial" panose="020B0604020202020204" pitchFamily="34" charset="0"/>
                <a:cs typeface="Arial" panose="020B0604020202020204" pitchFamily="34" charset="0"/>
              </a:rPr>
              <a:t> = Repos compensateur </a:t>
            </a:r>
            <a:r>
              <a:rPr lang="fr-FR" sz="1800" dirty="0" smtClean="0">
                <a:latin typeface="Arial" panose="020B0604020202020204" pitchFamily="34" charset="0"/>
                <a:cs typeface="Arial" panose="020B0604020202020204" pitchFamily="34" charset="0"/>
              </a:rPr>
              <a:t>: s’obtient </a:t>
            </a:r>
            <a:r>
              <a:rPr lang="fr-FR" sz="1800" dirty="0" smtClean="0">
                <a:latin typeface="Arial" panose="020B0604020202020204" pitchFamily="34" charset="0"/>
                <a:cs typeface="Arial" panose="020B0604020202020204" pitchFamily="34" charset="0"/>
              </a:rPr>
              <a:t>avec la différence entre la </a:t>
            </a:r>
            <a:r>
              <a:rPr lang="fr-FR" sz="1800" dirty="0">
                <a:latin typeface="Arial" panose="020B0604020202020204" pitchFamily="34" charset="0"/>
                <a:cs typeface="Arial" panose="020B0604020202020204" pitchFamily="34" charset="0"/>
              </a:rPr>
              <a:t>base agent théorique et la base agent réelle</a:t>
            </a:r>
            <a:r>
              <a:rPr lang="fr-FR" sz="1800" dirty="0" smtClean="0">
                <a:latin typeface="Arial" panose="020B0604020202020204" pitchFamily="34" charset="0"/>
                <a:cs typeface="Arial" panose="020B0604020202020204" pitchFamily="34" charset="0"/>
              </a:rPr>
              <a:t> </a:t>
            </a:r>
          </a:p>
          <a:p>
            <a:pPr>
              <a:lnSpc>
                <a:spcPct val="120000"/>
              </a:lnSpc>
            </a:pPr>
            <a:r>
              <a:rPr lang="fr-FR" sz="1800" dirty="0" smtClean="0">
                <a:solidFill>
                  <a:srgbClr val="FF0000"/>
                </a:solidFill>
                <a:latin typeface="Arial" panose="020B0604020202020204" pitchFamily="34" charset="0"/>
                <a:cs typeface="Arial" panose="020B0604020202020204" pitchFamily="34" charset="0"/>
              </a:rPr>
              <a:t>RH</a:t>
            </a:r>
            <a:r>
              <a:rPr lang="fr-FR" sz="1800" dirty="0" smtClean="0">
                <a:latin typeface="Arial" panose="020B0604020202020204" pitchFamily="34" charset="0"/>
                <a:cs typeface="Arial" panose="020B0604020202020204" pitchFamily="34" charset="0"/>
              </a:rPr>
              <a:t> </a:t>
            </a:r>
            <a:r>
              <a:rPr lang="fr-FR" sz="1800" dirty="0">
                <a:latin typeface="Arial" panose="020B0604020202020204" pitchFamily="34" charset="0"/>
                <a:cs typeface="Arial" panose="020B0604020202020204" pitchFamily="34" charset="0"/>
              </a:rPr>
              <a:t>= Le nombre de jours de repos hebdomadaires est fixé à 4 jours pour 2 semaines, 2 d’entre eux, au moins, devant être consécutifs, dont un dimanche. La durée d’un repos hebdomadaire isolé doit être de 36 heures consécutives minimum</a:t>
            </a:r>
            <a:r>
              <a:rPr lang="fr-FR" sz="1800" dirty="0" smtClean="0">
                <a:latin typeface="Arial" panose="020B0604020202020204" pitchFamily="34" charset="0"/>
                <a:cs typeface="Arial" panose="020B0604020202020204" pitchFamily="34" charset="0"/>
              </a:rPr>
              <a:t>.</a:t>
            </a:r>
          </a:p>
          <a:p>
            <a:pPr>
              <a:lnSpc>
                <a:spcPct val="120000"/>
              </a:lnSpc>
            </a:pPr>
            <a:r>
              <a:rPr lang="fr-FR" sz="1800" dirty="0" smtClean="0">
                <a:solidFill>
                  <a:srgbClr val="FF0000"/>
                </a:solidFill>
                <a:latin typeface="Arial" panose="020B0604020202020204" pitchFamily="34" charset="0"/>
                <a:cs typeface="Arial" panose="020B0604020202020204" pitchFamily="34" charset="0"/>
              </a:rPr>
              <a:t>RS </a:t>
            </a:r>
            <a:r>
              <a:rPr lang="fr-FR" sz="1800" dirty="0" smtClean="0">
                <a:latin typeface="Arial" panose="020B0604020202020204" pitchFamily="34" charset="0"/>
                <a:cs typeface="Arial" panose="020B0604020202020204" pitchFamily="34" charset="0"/>
              </a:rPr>
              <a:t>= Récupération des heures supplémentaires.</a:t>
            </a:r>
          </a:p>
          <a:p>
            <a:pPr>
              <a:lnSpc>
                <a:spcPct val="120000"/>
              </a:lnSpc>
            </a:pPr>
            <a:r>
              <a:rPr lang="fr-FR" sz="1800" dirty="0" smtClean="0">
                <a:solidFill>
                  <a:srgbClr val="FF0000"/>
                </a:solidFill>
                <a:latin typeface="Arial" panose="020B0604020202020204" pitchFamily="34" charset="0"/>
                <a:cs typeface="Arial" panose="020B0604020202020204" pitchFamily="34" charset="0"/>
              </a:rPr>
              <a:t>RZ</a:t>
            </a:r>
            <a:r>
              <a:rPr lang="fr-FR" sz="1800" dirty="0" smtClean="0">
                <a:latin typeface="Arial" panose="020B0604020202020204" pitchFamily="34" charset="0"/>
                <a:cs typeface="Arial" panose="020B0604020202020204" pitchFamily="34" charset="0"/>
              </a:rPr>
              <a:t> = Les </a:t>
            </a:r>
            <a:r>
              <a:rPr lang="fr-FR" sz="1800" dirty="0">
                <a:latin typeface="Arial" panose="020B0604020202020204" pitchFamily="34" charset="0"/>
                <a:cs typeface="Arial" panose="020B0604020202020204" pitchFamily="34" charset="0"/>
              </a:rPr>
              <a:t>jours RTT ne doivent pas être reportés </a:t>
            </a:r>
            <a:r>
              <a:rPr lang="fr-FR" sz="1800" dirty="0">
                <a:solidFill>
                  <a:srgbClr val="FF0000"/>
                </a:solidFill>
                <a:latin typeface="Arial" panose="020B0604020202020204" pitchFamily="34" charset="0"/>
                <a:cs typeface="Arial" panose="020B0604020202020204" pitchFamily="34" charset="0"/>
              </a:rPr>
              <a:t>au-delà du 31 janvier de l’année qui suit</a:t>
            </a:r>
            <a:r>
              <a:rPr lang="fr-FR" sz="1800" dirty="0">
                <a:latin typeface="Arial" panose="020B0604020202020204" pitchFamily="34" charset="0"/>
                <a:cs typeface="Arial" panose="020B0604020202020204" pitchFamily="34" charset="0"/>
              </a:rPr>
              <a:t> celle où ils ont été générés, sauf s’ils n’ont pu être pris pour raison de service ou maladie.</a:t>
            </a:r>
            <a:endParaRPr lang="fr-FR" sz="1800" dirty="0" smtClean="0">
              <a:latin typeface="Arial" panose="020B0604020202020204" pitchFamily="34" charset="0"/>
              <a:cs typeface="Arial" panose="020B0604020202020204" pitchFamily="34" charset="0"/>
            </a:endParaRPr>
          </a:p>
          <a:p>
            <a:pPr>
              <a:lnSpc>
                <a:spcPct val="120000"/>
              </a:lnSpc>
            </a:pPr>
            <a:r>
              <a:rPr lang="fr-FR" sz="1800" dirty="0" smtClean="0">
                <a:solidFill>
                  <a:srgbClr val="FF0000"/>
                </a:solidFill>
                <a:latin typeface="Arial" panose="020B0604020202020204" pitchFamily="34" charset="0"/>
                <a:cs typeface="Arial" panose="020B0604020202020204" pitchFamily="34" charset="0"/>
              </a:rPr>
              <a:t>CA</a:t>
            </a:r>
            <a:r>
              <a:rPr lang="fr-FR" sz="1800" dirty="0" smtClean="0">
                <a:latin typeface="Arial" panose="020B0604020202020204" pitchFamily="34" charset="0"/>
                <a:cs typeface="Arial" panose="020B0604020202020204" pitchFamily="34" charset="0"/>
              </a:rPr>
              <a:t> = 196 h ou 28 </a:t>
            </a:r>
            <a:r>
              <a:rPr lang="fr-FR" sz="1800" dirty="0" smtClean="0">
                <a:latin typeface="Arial" panose="020B0604020202020204" pitchFamily="34" charset="0"/>
                <a:cs typeface="Arial" panose="020B0604020202020204" pitchFamily="34" charset="0"/>
              </a:rPr>
              <a:t>jours pour un temps plein.</a:t>
            </a:r>
            <a:endParaRPr lang="fr-FR" sz="1800" dirty="0" smtClean="0">
              <a:latin typeface="Arial" panose="020B0604020202020204" pitchFamily="34" charset="0"/>
              <a:cs typeface="Arial" panose="020B0604020202020204" pitchFamily="34" charset="0"/>
            </a:endParaRPr>
          </a:p>
          <a:p>
            <a:pPr>
              <a:lnSpc>
                <a:spcPct val="120000"/>
              </a:lnSpc>
            </a:pPr>
            <a:r>
              <a:rPr lang="fr-FR" sz="1800" dirty="0" smtClean="0">
                <a:solidFill>
                  <a:srgbClr val="FF0000"/>
                </a:solidFill>
                <a:latin typeface="Arial" panose="020B0604020202020204" pitchFamily="34" charset="0"/>
                <a:cs typeface="Arial" panose="020B0604020202020204" pitchFamily="34" charset="0"/>
              </a:rPr>
              <a:t>CZ </a:t>
            </a:r>
            <a:r>
              <a:rPr lang="fr-FR" sz="1800" dirty="0" smtClean="0">
                <a:latin typeface="Arial" panose="020B0604020202020204" pitchFamily="34" charset="0"/>
                <a:cs typeface="Arial" panose="020B0604020202020204" pitchFamily="34" charset="0"/>
              </a:rPr>
              <a:t>= Un </a:t>
            </a:r>
            <a:r>
              <a:rPr lang="fr-FR" sz="1800" dirty="0">
                <a:latin typeface="Arial" panose="020B0604020202020204" pitchFamily="34" charset="0"/>
                <a:cs typeface="Arial" panose="020B0604020202020204" pitchFamily="34" charset="0"/>
              </a:rPr>
              <a:t>report de congés annuels est </a:t>
            </a:r>
            <a:r>
              <a:rPr lang="fr-FR" sz="1800" dirty="0">
                <a:solidFill>
                  <a:srgbClr val="FF0000"/>
                </a:solidFill>
                <a:latin typeface="Arial" panose="020B0604020202020204" pitchFamily="34" charset="0"/>
                <a:cs typeface="Arial" panose="020B0604020202020204" pitchFamily="34" charset="0"/>
              </a:rPr>
              <a:t>toléré jusqu’au 7 janvier de l’année suivante </a:t>
            </a:r>
            <a:r>
              <a:rPr lang="fr-FR" sz="1800" dirty="0">
                <a:latin typeface="Arial" panose="020B0604020202020204" pitchFamily="34" charset="0"/>
                <a:cs typeface="Arial" panose="020B0604020202020204" pitchFamily="34" charset="0"/>
              </a:rPr>
              <a:t>sans demande écrite motivée</a:t>
            </a:r>
            <a:r>
              <a:rPr lang="fr-FR" sz="1800" dirty="0" smtClean="0">
                <a:latin typeface="Arial" panose="020B0604020202020204" pitchFamily="34" charset="0"/>
                <a:cs typeface="Arial" panose="020B0604020202020204" pitchFamily="34" charset="0"/>
              </a:rPr>
              <a:t>. Sauf si autorisation du DRH suite à un refus de congés motivés par des raisons de service. Dans ce cas la, la limite est repoussée jusqu’au </a:t>
            </a:r>
            <a:r>
              <a:rPr lang="fr-FR" sz="1800" dirty="0" smtClean="0">
                <a:solidFill>
                  <a:srgbClr val="FF0000"/>
                </a:solidFill>
                <a:latin typeface="Arial" panose="020B0604020202020204" pitchFamily="34" charset="0"/>
                <a:cs typeface="Arial" panose="020B0604020202020204" pitchFamily="34" charset="0"/>
              </a:rPr>
              <a:t>31 janvier</a:t>
            </a:r>
            <a:r>
              <a:rPr lang="fr-FR" sz="1800" dirty="0" smtClean="0">
                <a:latin typeface="Arial" panose="020B0604020202020204" pitchFamily="34" charset="0"/>
                <a:cs typeface="Arial" panose="020B0604020202020204" pitchFamily="34" charset="0"/>
              </a:rPr>
              <a:t>.</a:t>
            </a:r>
          </a:p>
          <a:p>
            <a:pPr>
              <a:lnSpc>
                <a:spcPct val="120000"/>
              </a:lnSpc>
            </a:pPr>
            <a:r>
              <a:rPr lang="fr-FR" sz="1800" dirty="0" smtClean="0">
                <a:solidFill>
                  <a:srgbClr val="FF0000"/>
                </a:solidFill>
                <a:latin typeface="Arial" panose="020B0604020202020204" pitchFamily="34" charset="0"/>
                <a:cs typeface="Arial" panose="020B0604020202020204" pitchFamily="34" charset="0"/>
              </a:rPr>
              <a:t>FO</a:t>
            </a:r>
            <a:r>
              <a:rPr lang="fr-FR" sz="1800" dirty="0" smtClean="0">
                <a:latin typeface="Arial" panose="020B0604020202020204" pitchFamily="34" charset="0"/>
                <a:cs typeface="Arial" panose="020B0604020202020204" pitchFamily="34" charset="0"/>
              </a:rPr>
              <a:t> = </a:t>
            </a:r>
            <a:r>
              <a:rPr lang="fr-FR" sz="1800" dirty="0" smtClean="0">
                <a:latin typeface="Arial" panose="020B0604020202020204" pitchFamily="34" charset="0"/>
                <a:cs typeface="Arial" panose="020B0604020202020204" pitchFamily="34" charset="0"/>
              </a:rPr>
              <a:t>Formation.</a:t>
            </a:r>
            <a:endParaRPr lang="fr-FR" sz="1800" dirty="0" smtClean="0">
              <a:latin typeface="Arial" panose="020B0604020202020204" pitchFamily="34" charset="0"/>
              <a:cs typeface="Arial" panose="020B0604020202020204" pitchFamily="34" charset="0"/>
            </a:endParaRPr>
          </a:p>
          <a:p>
            <a:pPr>
              <a:lnSpc>
                <a:spcPct val="120000"/>
              </a:lnSpc>
            </a:pPr>
            <a:r>
              <a:rPr lang="fr-FR" sz="1800" dirty="0" smtClean="0">
                <a:solidFill>
                  <a:srgbClr val="FF0000"/>
                </a:solidFill>
                <a:latin typeface="Arial" panose="020B0604020202020204" pitchFamily="34" charset="0"/>
                <a:cs typeface="Arial" panose="020B0604020202020204" pitchFamily="34" charset="0"/>
              </a:rPr>
              <a:t>DL</a:t>
            </a:r>
            <a:r>
              <a:rPr lang="fr-FR" sz="1800" dirty="0" smtClean="0">
                <a:latin typeface="Arial" panose="020B0604020202020204" pitchFamily="34" charset="0"/>
                <a:cs typeface="Arial" panose="020B0604020202020204" pitchFamily="34" charset="0"/>
              </a:rPr>
              <a:t> = Délégation </a:t>
            </a:r>
            <a:r>
              <a:rPr lang="fr-FR" sz="1800" dirty="0" smtClean="0">
                <a:latin typeface="Arial" panose="020B0604020202020204" pitchFamily="34" charset="0"/>
                <a:cs typeface="Arial" panose="020B0604020202020204" pitchFamily="34" charset="0"/>
              </a:rPr>
              <a:t>syndicale.</a:t>
            </a:r>
            <a:endParaRPr lang="fr-FR" sz="1800" dirty="0" smtClean="0">
              <a:latin typeface="Arial" panose="020B0604020202020204" pitchFamily="34" charset="0"/>
              <a:cs typeface="Arial" panose="020B0604020202020204" pitchFamily="34" charset="0"/>
            </a:endParaRPr>
          </a:p>
          <a:p>
            <a:pPr>
              <a:lnSpc>
                <a:spcPct val="120000"/>
              </a:lnSpc>
            </a:pPr>
            <a:r>
              <a:rPr lang="fr-FR" sz="1800" dirty="0" smtClean="0">
                <a:solidFill>
                  <a:srgbClr val="FF0000"/>
                </a:solidFill>
                <a:latin typeface="Arial" panose="020B0604020202020204" pitchFamily="34" charset="0"/>
                <a:cs typeface="Arial" panose="020B0604020202020204" pitchFamily="34" charset="0"/>
              </a:rPr>
              <a:t>RF </a:t>
            </a:r>
            <a:r>
              <a:rPr lang="fr-FR" sz="1800" dirty="0" smtClean="0">
                <a:latin typeface="Arial" panose="020B0604020202020204" pitchFamily="34" charset="0"/>
                <a:cs typeface="Arial" panose="020B0604020202020204" pitchFamily="34" charset="0"/>
              </a:rPr>
              <a:t>= </a:t>
            </a:r>
            <a:r>
              <a:rPr lang="fr-FR" sz="1800" dirty="0">
                <a:latin typeface="Arial" panose="020B0604020202020204" pitchFamily="34" charset="0"/>
                <a:cs typeface="Arial" panose="020B0604020202020204" pitchFamily="34" charset="0"/>
              </a:rPr>
              <a:t>Pour les agents à repos fixes aucune compensation n’est accordée lorsque les repos hebdomadaires coïncident avec un jour férié. </a:t>
            </a:r>
            <a:endParaRPr lang="fr-FR" sz="1800" dirty="0" smtClean="0">
              <a:latin typeface="Arial" panose="020B0604020202020204" pitchFamily="34" charset="0"/>
              <a:cs typeface="Arial" panose="020B0604020202020204" pitchFamily="34" charset="0"/>
            </a:endParaRPr>
          </a:p>
          <a:p>
            <a:pPr lvl="1">
              <a:lnSpc>
                <a:spcPct val="120000"/>
              </a:lnSpc>
            </a:pPr>
            <a:r>
              <a:rPr lang="fr-FR" sz="1800" dirty="0" smtClean="0">
                <a:latin typeface="Arial" panose="020B0604020202020204" pitchFamily="34" charset="0"/>
                <a:cs typeface="Arial" panose="020B0604020202020204" pitchFamily="34" charset="0"/>
              </a:rPr>
              <a:t>Pour </a:t>
            </a:r>
            <a:r>
              <a:rPr lang="fr-FR" sz="1800" dirty="0">
                <a:latin typeface="Arial" panose="020B0604020202020204" pitchFamily="34" charset="0"/>
                <a:cs typeface="Arial" panose="020B0604020202020204" pitchFamily="34" charset="0"/>
              </a:rPr>
              <a:t>les agents en repos variable lorsque le jour férié coïncide avec un jour de repos hebdomadaire ou un repos compensateur, la compensation du jour férié est accordée. </a:t>
            </a:r>
            <a:endParaRPr lang="fr-FR" sz="1800" dirty="0" smtClean="0">
              <a:latin typeface="Arial" panose="020B0604020202020204" pitchFamily="34" charset="0"/>
              <a:cs typeface="Arial" panose="020B0604020202020204" pitchFamily="34" charset="0"/>
            </a:endParaRPr>
          </a:p>
          <a:p>
            <a:pPr lvl="1">
              <a:lnSpc>
                <a:spcPct val="120000"/>
              </a:lnSpc>
            </a:pPr>
            <a:r>
              <a:rPr lang="fr-FR" sz="1800" dirty="0" smtClean="0">
                <a:latin typeface="Arial" panose="020B0604020202020204" pitchFamily="34" charset="0"/>
                <a:cs typeface="Arial" panose="020B0604020202020204" pitchFamily="34" charset="0"/>
              </a:rPr>
              <a:t> Pour </a:t>
            </a:r>
            <a:r>
              <a:rPr lang="fr-FR" sz="1800" dirty="0">
                <a:latin typeface="Arial" panose="020B0604020202020204" pitchFamily="34" charset="0"/>
                <a:cs typeface="Arial" panose="020B0604020202020204" pitchFamily="34" charset="0"/>
              </a:rPr>
              <a:t>les agents dont les repos hebdomadaires interviennent à dates fixes mais sans comprendre simultanément le samedi et le dimanche la compensation est accordée lorsque le jour férié coïncide avec un jour ouvré.</a:t>
            </a:r>
            <a:endParaRPr lang="fr-FR" sz="1800"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2968879" y="0"/>
            <a:ext cx="5949449" cy="923330"/>
          </a:xfrm>
          <a:prstGeom prst="rect">
            <a:avLst/>
          </a:prstGeom>
          <a:noFill/>
        </p:spPr>
        <p:txBody>
          <a:bodyPr wrap="none" lIns="91440" tIns="45720" rIns="91440" bIns="45720">
            <a:spAutoFit/>
          </a:bodyPr>
          <a:lstStyle/>
          <a:p>
            <a:pPr algn="ctr"/>
            <a:r>
              <a:rPr lang="fr-FR" sz="5400" b="1" cap="none" spc="0" dirty="0" smtClean="0">
                <a:ln w="13462">
                  <a:solidFill>
                    <a:schemeClr val="bg1"/>
                  </a:solidFill>
                  <a:prstDash val="solid"/>
                </a:ln>
                <a:solidFill>
                  <a:srgbClr val="FF0000"/>
                </a:solidFill>
                <a:effectLst>
                  <a:outerShdw dist="38100" dir="2700000" algn="bl" rotWithShape="0">
                    <a:schemeClr val="accent5"/>
                  </a:outerShdw>
                </a:effectLst>
              </a:rPr>
              <a:t>Lexique du planning</a:t>
            </a:r>
            <a:endParaRPr lang="fr-FR"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Tree>
    <p:extLst>
      <p:ext uri="{BB962C8B-B14F-4D97-AF65-F5344CB8AC3E}">
        <p14:creationId xmlns:p14="http://schemas.microsoft.com/office/powerpoint/2010/main" val="143413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5869" y="245019"/>
            <a:ext cx="11937274" cy="6517912"/>
          </a:xfrm>
        </p:spPr>
        <p:txBody>
          <a:bodyPr/>
          <a:lstStyle/>
          <a:p>
            <a:pPr marL="0" indent="0">
              <a:buNone/>
            </a:pPr>
            <a:r>
              <a:rPr lang="fr-FR" b="1" dirty="0" smtClean="0">
                <a:solidFill>
                  <a:srgbClr val="FF0000"/>
                </a:solidFill>
                <a:latin typeface="Arial" panose="020B0604020202020204" pitchFamily="34" charset="0"/>
                <a:cs typeface="Arial" panose="020B0604020202020204" pitchFamily="34" charset="0"/>
              </a:rPr>
              <a:t>Combien dois-je faire d’heures par semaine ?</a:t>
            </a:r>
          </a:p>
          <a:p>
            <a:pPr marL="0" indent="0">
              <a:buNone/>
            </a:pPr>
            <a:r>
              <a:rPr lang="fr-FR" sz="2000" i="1" dirty="0">
                <a:latin typeface="Arial" panose="020B0604020202020204" pitchFamily="34" charset="0"/>
                <a:cs typeface="Arial" panose="020B0604020202020204" pitchFamily="34" charset="0"/>
              </a:rPr>
              <a:t>Le nombre d’heures de travail effectuées au cours des semaines composant le cycle peut être irrégulier. Il ne peut néanmoins être prévu pour un agent plus de 44 heures par semaine, sauf dérogation validée par la DRH. </a:t>
            </a:r>
            <a:r>
              <a:rPr lang="fr-FR" sz="2000" b="1" i="1" dirty="0" smtClean="0">
                <a:latin typeface="Arial" panose="020B0604020202020204" pitchFamily="34" charset="0"/>
                <a:cs typeface="Arial" panose="020B0604020202020204" pitchFamily="34" charset="0"/>
              </a:rPr>
              <a:t>Attention (</a:t>
            </a:r>
            <a:r>
              <a:rPr lang="fr-FR" sz="2000" b="1" dirty="0">
                <a:latin typeface="Arial" panose="020B0604020202020204" pitchFamily="34" charset="0"/>
                <a:cs typeface="Arial" panose="020B0604020202020204" pitchFamily="34" charset="0"/>
              </a:rPr>
              <a:t>ce </a:t>
            </a:r>
            <a:r>
              <a:rPr lang="fr-FR" sz="2000" b="1" dirty="0" smtClean="0">
                <a:latin typeface="Arial" panose="020B0604020202020204" pitchFamily="34" charset="0"/>
                <a:cs typeface="Arial" panose="020B0604020202020204" pitchFamily="34" charset="0"/>
              </a:rPr>
              <a:t>calcul s’effectue sur une </a:t>
            </a:r>
            <a:r>
              <a:rPr lang="fr-FR" sz="2000" b="1" dirty="0" smtClean="0">
                <a:latin typeface="Arial" panose="020B0604020202020204" pitchFamily="34" charset="0"/>
                <a:cs typeface="Arial" panose="020B0604020202020204" pitchFamily="34" charset="0"/>
              </a:rPr>
              <a:t>période </a:t>
            </a:r>
            <a:r>
              <a:rPr lang="fr-FR" sz="2000" b="1" dirty="0">
                <a:latin typeface="Arial" panose="020B0604020202020204" pitchFamily="34" charset="0"/>
                <a:cs typeface="Arial" panose="020B0604020202020204" pitchFamily="34" charset="0"/>
              </a:rPr>
              <a:t>de 7 </a:t>
            </a:r>
            <a:r>
              <a:rPr lang="fr-FR" sz="2000" b="1" dirty="0" smtClean="0">
                <a:latin typeface="Arial" panose="020B0604020202020204" pitchFamily="34" charset="0"/>
                <a:cs typeface="Arial" panose="020B0604020202020204" pitchFamily="34" charset="0"/>
              </a:rPr>
              <a:t>jours et non une semaine calendaire,  </a:t>
            </a:r>
            <a:r>
              <a:rPr lang="fr-FR" sz="2000" b="1" dirty="0">
                <a:latin typeface="Arial" panose="020B0604020202020204" pitchFamily="34" charset="0"/>
                <a:cs typeface="Arial" panose="020B0604020202020204" pitchFamily="34" charset="0"/>
              </a:rPr>
              <a:t>ex: du lundi au lundi ou du mercredi au mercredi …).</a:t>
            </a:r>
            <a:endParaRPr lang="fr-FR" sz="2000" b="1" i="1" dirty="0" smtClean="0">
              <a:latin typeface="Arial" panose="020B0604020202020204" pitchFamily="34" charset="0"/>
              <a:cs typeface="Arial" panose="020B0604020202020204" pitchFamily="34" charset="0"/>
            </a:endParaRPr>
          </a:p>
          <a:p>
            <a:pPr marL="0" indent="0">
              <a:buNone/>
            </a:pPr>
            <a:endParaRPr lang="fr-FR" dirty="0">
              <a:solidFill>
                <a:schemeClr val="accent1"/>
              </a:solidFill>
              <a:latin typeface="Arial" panose="020B0604020202020204" pitchFamily="34" charset="0"/>
              <a:cs typeface="Arial" panose="020B0604020202020204" pitchFamily="34" charset="0"/>
            </a:endParaRPr>
          </a:p>
          <a:p>
            <a:pPr marL="0" indent="0">
              <a:buNone/>
            </a:pPr>
            <a:r>
              <a:rPr lang="fr-FR" b="1" dirty="0">
                <a:solidFill>
                  <a:srgbClr val="FF0000"/>
                </a:solidFill>
                <a:latin typeface="Arial" panose="020B0604020202020204" pitchFamily="34" charset="0"/>
                <a:cs typeface="Arial" panose="020B0604020202020204" pitchFamily="34" charset="0"/>
              </a:rPr>
              <a:t>Et par jour ?</a:t>
            </a:r>
          </a:p>
          <a:p>
            <a:pPr marL="0" indent="0">
              <a:buNone/>
            </a:pPr>
            <a:endParaRPr lang="fr-FR" dirty="0" smtClean="0">
              <a:solidFill>
                <a:schemeClr val="accent1"/>
              </a:solidFill>
              <a:latin typeface="Arial" panose="020B0604020202020204" pitchFamily="34" charset="0"/>
              <a:cs typeface="Arial" panose="020B060402020202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323133713"/>
              </p:ext>
            </p:extLst>
          </p:nvPr>
        </p:nvGraphicFramePr>
        <p:xfrm>
          <a:off x="145868" y="2987764"/>
          <a:ext cx="11937275" cy="3775167"/>
        </p:xfrm>
        <a:graphic>
          <a:graphicData uri="http://schemas.openxmlformats.org/drawingml/2006/table">
            <a:tbl>
              <a:tblPr>
                <a:tableStyleId>{5C22544A-7EE6-4342-B048-85BDC9FD1C3A}</a:tableStyleId>
              </a:tblPr>
              <a:tblGrid>
                <a:gridCol w="4212372">
                  <a:extLst>
                    <a:ext uri="{9D8B030D-6E8A-4147-A177-3AD203B41FA5}">
                      <a16:colId xmlns:a16="http://schemas.microsoft.com/office/drawing/2014/main" val="3183198567"/>
                    </a:ext>
                  </a:extLst>
                </a:gridCol>
                <a:gridCol w="3994626">
                  <a:extLst>
                    <a:ext uri="{9D8B030D-6E8A-4147-A177-3AD203B41FA5}">
                      <a16:colId xmlns:a16="http://schemas.microsoft.com/office/drawing/2014/main" val="4183258382"/>
                    </a:ext>
                  </a:extLst>
                </a:gridCol>
                <a:gridCol w="3730277">
                  <a:extLst>
                    <a:ext uri="{9D8B030D-6E8A-4147-A177-3AD203B41FA5}">
                      <a16:colId xmlns:a16="http://schemas.microsoft.com/office/drawing/2014/main" val="3027506364"/>
                    </a:ext>
                  </a:extLst>
                </a:gridCol>
              </a:tblGrid>
              <a:tr h="1677853">
                <a:tc>
                  <a:txBody>
                    <a:bodyPr/>
                    <a:lstStyle/>
                    <a:p>
                      <a:pPr algn="ctr" fontAlgn="ctr"/>
                      <a:endParaRPr lang="fr-F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800" b="1" u="none" strike="noStrike" dirty="0">
                          <a:effectLst/>
                          <a:latin typeface="Arial" panose="020B0604020202020204" pitchFamily="34" charset="0"/>
                          <a:cs typeface="Arial" panose="020B0604020202020204" pitchFamily="34" charset="0"/>
                        </a:rPr>
                        <a:t>Durée quotidienne</a:t>
                      </a:r>
                      <a:endParaRPr lang="fr-FR"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fr-FR" sz="1800" b="1" u="none" strike="noStrike" dirty="0">
                          <a:effectLst/>
                          <a:latin typeface="Arial" panose="020B0604020202020204" pitchFamily="34" charset="0"/>
                          <a:cs typeface="Arial" panose="020B0604020202020204" pitchFamily="34" charset="0"/>
                        </a:rPr>
                        <a:t>Durée maximale si travail continu</a:t>
                      </a:r>
                      <a:endParaRPr lang="fr-FR"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408577625"/>
                  </a:ext>
                </a:extLst>
              </a:tr>
              <a:tr h="419463">
                <a:tc>
                  <a:txBody>
                    <a:bodyPr/>
                    <a:lstStyle/>
                    <a:p>
                      <a:pPr algn="l" fontAlgn="b"/>
                      <a:r>
                        <a:rPr lang="fr-FR" sz="1800" b="1" u="none" strike="noStrike" dirty="0">
                          <a:effectLst/>
                          <a:latin typeface="Arial" panose="020B0604020202020204" pitchFamily="34" charset="0"/>
                          <a:cs typeface="Arial" panose="020B0604020202020204" pitchFamily="34" charset="0"/>
                        </a:rPr>
                        <a:t>Agent à repos fixe</a:t>
                      </a:r>
                      <a:endParaRPr lang="fr-FR"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fr-FR" sz="1800" u="none" strike="noStrike" dirty="0">
                          <a:effectLst/>
                          <a:latin typeface="Arial" panose="020B0604020202020204" pitchFamily="34" charset="0"/>
                          <a:cs typeface="Arial" panose="020B0604020202020204" pitchFamily="34" charset="0"/>
                        </a:rPr>
                        <a:t>7H30</a:t>
                      </a:r>
                      <a:endParaRPr lang="fr-F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fr-FR" sz="1800" u="none" strike="noStrike">
                          <a:effectLst/>
                          <a:latin typeface="Arial" panose="020B0604020202020204" pitchFamily="34" charset="0"/>
                          <a:cs typeface="Arial" panose="020B0604020202020204" pitchFamily="34" charset="0"/>
                        </a:rPr>
                        <a:t>9h00</a:t>
                      </a:r>
                      <a:endParaRPr lang="fr-FR"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178279784"/>
                  </a:ext>
                </a:extLst>
              </a:tr>
              <a:tr h="419463">
                <a:tc>
                  <a:txBody>
                    <a:bodyPr/>
                    <a:lstStyle/>
                    <a:p>
                      <a:pPr algn="l" fontAlgn="b"/>
                      <a:r>
                        <a:rPr lang="fr-FR" sz="1800" b="1" u="none" strike="noStrike">
                          <a:effectLst/>
                          <a:latin typeface="Arial" panose="020B0604020202020204" pitchFamily="34" charset="0"/>
                          <a:cs typeface="Arial" panose="020B0604020202020204" pitchFamily="34" charset="0"/>
                        </a:rPr>
                        <a:t>Agent à repos variable</a:t>
                      </a:r>
                      <a:endParaRPr lang="fr-FR" sz="18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fr-FR" sz="1800" u="none" strike="noStrike" dirty="0">
                          <a:effectLst/>
                          <a:latin typeface="Arial" panose="020B0604020202020204" pitchFamily="34" charset="0"/>
                          <a:cs typeface="Arial" panose="020B0604020202020204" pitchFamily="34" charset="0"/>
                        </a:rPr>
                        <a:t>7h30</a:t>
                      </a:r>
                      <a:endParaRPr lang="fr-F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fr-FR" sz="1800" u="none" strike="noStrike" dirty="0">
                          <a:effectLst/>
                          <a:latin typeface="Arial" panose="020B0604020202020204" pitchFamily="34" charset="0"/>
                          <a:cs typeface="Arial" panose="020B0604020202020204" pitchFamily="34" charset="0"/>
                        </a:rPr>
                        <a:t>9h00</a:t>
                      </a:r>
                      <a:endParaRPr lang="fr-F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546226585"/>
                  </a:ext>
                </a:extLst>
              </a:tr>
              <a:tr h="838925">
                <a:tc>
                  <a:txBody>
                    <a:bodyPr/>
                    <a:lstStyle/>
                    <a:p>
                      <a:pPr algn="l" fontAlgn="b"/>
                      <a:r>
                        <a:rPr lang="fr-FR" sz="1800" b="1" u="none" strike="noStrike">
                          <a:effectLst/>
                          <a:latin typeface="Arial" panose="020B0604020202020204" pitchFamily="34" charset="0"/>
                          <a:cs typeface="Arial" panose="020B0604020202020204" pitchFamily="34" charset="0"/>
                        </a:rPr>
                        <a:t>Agent alternativement de jour et de nuit</a:t>
                      </a:r>
                      <a:endParaRPr lang="fr-FR" sz="18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fr-FR" sz="1800" u="none" strike="noStrike">
                          <a:effectLst/>
                          <a:latin typeface="Arial" panose="020B0604020202020204" pitchFamily="34" charset="0"/>
                          <a:cs typeface="Arial" panose="020B0604020202020204" pitchFamily="34" charset="0"/>
                        </a:rPr>
                        <a:t>7h30</a:t>
                      </a:r>
                      <a:endParaRPr lang="fr-FR"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fr-FR" sz="1800" u="none" strike="noStrike" dirty="0">
                          <a:effectLst/>
                          <a:latin typeface="Arial" panose="020B0604020202020204" pitchFamily="34" charset="0"/>
                          <a:cs typeface="Arial" panose="020B0604020202020204" pitchFamily="34" charset="0"/>
                        </a:rPr>
                        <a:t> </a:t>
                      </a:r>
                      <a:endParaRPr lang="fr-F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808590077"/>
                  </a:ext>
                </a:extLst>
              </a:tr>
              <a:tr h="419463">
                <a:tc>
                  <a:txBody>
                    <a:bodyPr/>
                    <a:lstStyle/>
                    <a:p>
                      <a:pPr algn="l" fontAlgn="b"/>
                      <a:r>
                        <a:rPr lang="fr-FR" sz="1800" b="1" u="none" strike="noStrike" dirty="0">
                          <a:effectLst/>
                          <a:latin typeface="Arial" panose="020B0604020202020204" pitchFamily="34" charset="0"/>
                          <a:cs typeface="Arial" panose="020B0604020202020204" pitchFamily="34" charset="0"/>
                        </a:rPr>
                        <a:t>Agents de nuit</a:t>
                      </a:r>
                      <a:endParaRPr lang="fr-FR"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fr-FR" sz="1800" u="none" strike="noStrike">
                          <a:effectLst/>
                          <a:latin typeface="Arial" panose="020B0604020202020204" pitchFamily="34" charset="0"/>
                          <a:cs typeface="Arial" panose="020B0604020202020204" pitchFamily="34" charset="0"/>
                        </a:rPr>
                        <a:t>10h00</a:t>
                      </a:r>
                      <a:endParaRPr lang="fr-FR"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fr-FR" sz="1800" u="none" strike="noStrike" dirty="0">
                          <a:effectLst/>
                          <a:latin typeface="Arial" panose="020B0604020202020204" pitchFamily="34" charset="0"/>
                          <a:cs typeface="Arial" panose="020B0604020202020204" pitchFamily="34" charset="0"/>
                        </a:rPr>
                        <a:t>10h00</a:t>
                      </a:r>
                      <a:endParaRPr lang="fr-F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574722682"/>
                  </a:ext>
                </a:extLst>
              </a:tr>
            </a:tbl>
          </a:graphicData>
        </a:graphic>
      </p:graphicFrame>
    </p:spTree>
    <p:extLst>
      <p:ext uri="{BB962C8B-B14F-4D97-AF65-F5344CB8AC3E}">
        <p14:creationId xmlns:p14="http://schemas.microsoft.com/office/powerpoint/2010/main" val="257091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108518" y="1045820"/>
            <a:ext cx="12087497" cy="4708981"/>
          </a:xfrm>
          <a:prstGeom prst="rect">
            <a:avLst/>
          </a:prstGeom>
        </p:spPr>
        <p:txBody>
          <a:bodyPr wrap="square">
            <a:spAutoFit/>
          </a:bodyPr>
          <a:lstStyle/>
          <a:p>
            <a:r>
              <a:rPr lang="fr-FR" sz="2400" dirty="0" smtClean="0">
                <a:solidFill>
                  <a:srgbClr val="0070C0"/>
                </a:solidFill>
                <a:latin typeface="Arial" panose="020B0604020202020204" pitchFamily="34" charset="0"/>
                <a:cs typeface="Arial" panose="020B0604020202020204" pitchFamily="34" charset="0"/>
              </a:rPr>
              <a:t>Dans le cas de travail discontinu, l’amplitude de la journée de travail ne peut être supérieure à 10h30. Cette durée ne peut être fractionnée en plus de deux vacations d’une durée minimum de 3 heures. </a:t>
            </a:r>
          </a:p>
          <a:p>
            <a:endParaRPr lang="fr-FR" sz="2400" dirty="0">
              <a:solidFill>
                <a:schemeClr val="accent1"/>
              </a:solidFill>
              <a:latin typeface="Arial" panose="020B0604020202020204" pitchFamily="34" charset="0"/>
              <a:cs typeface="Arial" panose="020B0604020202020204" pitchFamily="34" charset="0"/>
            </a:endParaRPr>
          </a:p>
          <a:p>
            <a:r>
              <a:rPr lang="fr-FR" sz="2400" dirty="0" smtClean="0">
                <a:latin typeface="Arial" panose="020B0604020202020204" pitchFamily="34" charset="0"/>
                <a:cs typeface="Arial" panose="020B0604020202020204" pitchFamily="34" charset="0"/>
              </a:rPr>
              <a:t>Les horaires coupés (hors coupure repas) doivent rester exceptionnels.</a:t>
            </a:r>
          </a:p>
          <a:p>
            <a:endParaRPr lang="fr-FR" sz="2400" dirty="0">
              <a:latin typeface="Arial" panose="020B0604020202020204" pitchFamily="34" charset="0"/>
              <a:cs typeface="Arial" panose="020B0604020202020204" pitchFamily="34" charset="0"/>
            </a:endParaRPr>
          </a:p>
          <a:p>
            <a:r>
              <a:rPr lang="fr-FR" sz="2400" dirty="0" smtClean="0">
                <a:solidFill>
                  <a:srgbClr val="FF0000"/>
                </a:solidFill>
                <a:latin typeface="Arial" panose="020B0604020202020204" pitchFamily="34" charset="0"/>
                <a:cs typeface="Arial" panose="020B0604020202020204" pitchFamily="34" charset="0"/>
              </a:rPr>
              <a:t>A titre dérogatoire, « lorsque les contraintes de continuité du service public l’exigent en permanence, le chef d’établissement peut, après avis du Comité Technique d’Etablissement, déroger à la durée quotidienne de travail fixée pour les agents en travail continu, sans que l’amplitude de la journée de travail ne puisse dépasser 12 heures ».</a:t>
            </a:r>
          </a:p>
          <a:p>
            <a:endParaRPr lang="fr-FR" dirty="0" smtClean="0">
              <a:latin typeface="Arial" panose="020B0604020202020204" pitchFamily="34" charset="0"/>
              <a:cs typeface="Arial" panose="020B0604020202020204" pitchFamily="34" charset="0"/>
            </a:endParaRPr>
          </a:p>
          <a:p>
            <a:endParaRPr lang="fr-FR" dirty="0">
              <a:solidFill>
                <a:schemeClr val="accent1"/>
              </a:solidFill>
              <a:latin typeface="Arial" panose="020B0604020202020204" pitchFamily="34" charset="0"/>
              <a:cs typeface="Arial" panose="020B0604020202020204" pitchFamily="34" charset="0"/>
            </a:endParaRPr>
          </a:p>
        </p:txBody>
      </p:sp>
      <p:sp>
        <p:nvSpPr>
          <p:cNvPr id="2" name="Rectangle 1"/>
          <p:cNvSpPr/>
          <p:nvPr/>
        </p:nvSpPr>
        <p:spPr>
          <a:xfrm>
            <a:off x="4213273" y="0"/>
            <a:ext cx="3877985" cy="923330"/>
          </a:xfrm>
          <a:prstGeom prst="rect">
            <a:avLst/>
          </a:prstGeom>
          <a:noFill/>
        </p:spPr>
        <p:txBody>
          <a:bodyPr wrap="none" lIns="91440" tIns="45720" rIns="91440" bIns="45720">
            <a:spAutoFit/>
          </a:bodyPr>
          <a:lstStyle/>
          <a:p>
            <a:pPr algn="ctr"/>
            <a:r>
              <a:rPr lang="fr-FR" sz="5400" b="1" cap="none" spc="0" dirty="0" smtClean="0">
                <a:ln w="13462">
                  <a:solidFill>
                    <a:schemeClr val="bg1"/>
                  </a:solidFill>
                  <a:prstDash val="solid"/>
                </a:ln>
                <a:solidFill>
                  <a:srgbClr val="FF0000"/>
                </a:solidFill>
                <a:effectLst>
                  <a:outerShdw dist="38100" dir="2700000" algn="bl" rotWithShape="0">
                    <a:schemeClr val="accent5"/>
                  </a:outerShdw>
                </a:effectLst>
                <a:latin typeface="Arial" panose="020B0604020202020204" pitchFamily="34" charset="0"/>
                <a:cs typeface="Arial" panose="020B0604020202020204" pitchFamily="34" charset="0"/>
              </a:rPr>
              <a:t>Exceptions</a:t>
            </a:r>
            <a:endParaRPr lang="fr-FR" sz="5400" b="1" cap="none" spc="0" dirty="0">
              <a:ln w="13462">
                <a:solidFill>
                  <a:schemeClr val="bg1"/>
                </a:solidFill>
                <a:prstDash val="solid"/>
              </a:ln>
              <a:solidFill>
                <a:srgbClr val="FF0000"/>
              </a:solidFill>
              <a:effectLst>
                <a:outerShdw dist="38100" dir="2700000" algn="bl" rotWithShape="0">
                  <a:schemeClr val="accent5"/>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909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17000" b="-17000"/>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91477"/>
            <a:ext cx="11957538" cy="6569612"/>
          </a:xfrm>
        </p:spPr>
        <p:txBody>
          <a:bodyPr/>
          <a:lstStyle/>
          <a:p>
            <a:pPr marL="0" indent="0">
              <a:buNone/>
            </a:pPr>
            <a:r>
              <a:rPr lang="fr-FR" b="1" dirty="0" smtClean="0">
                <a:solidFill>
                  <a:srgbClr val="FF0000"/>
                </a:solidFill>
                <a:latin typeface="Arial" panose="020B0604020202020204" pitchFamily="34" charset="0"/>
                <a:cs typeface="Arial" panose="020B0604020202020204" pitchFamily="34" charset="0"/>
              </a:rPr>
              <a:t>De combien est mon temps de repos entre deux prises de poste ?</a:t>
            </a:r>
          </a:p>
          <a:p>
            <a:pPr marL="0" indent="0">
              <a:buNone/>
            </a:pPr>
            <a:r>
              <a:rPr lang="fr-FR" sz="2000" dirty="0" smtClean="0">
                <a:latin typeface="Arial" panose="020B0604020202020204" pitchFamily="34" charset="0"/>
                <a:cs typeface="Arial" panose="020B0604020202020204" pitchFamily="34" charset="0"/>
              </a:rPr>
              <a:t>Les </a:t>
            </a:r>
            <a:r>
              <a:rPr lang="fr-FR" sz="2000" dirty="0">
                <a:latin typeface="Arial" panose="020B0604020202020204" pitchFamily="34" charset="0"/>
                <a:cs typeface="Arial" panose="020B0604020202020204" pitchFamily="34" charset="0"/>
              </a:rPr>
              <a:t>agents bénéficient d’un repos quotidien minimum de 12 heures consécutives. Des dérogations sont tolérées, à condition qu’elles recueillent l’agrément de l’ensemble de l’équipe</a:t>
            </a:r>
            <a:r>
              <a:rPr lang="fr-FR" sz="2000" dirty="0" smtClean="0">
                <a:latin typeface="Arial" panose="020B0604020202020204" pitchFamily="34" charset="0"/>
                <a:cs typeface="Arial" panose="020B0604020202020204" pitchFamily="34" charset="0"/>
              </a:rPr>
              <a:t>.</a:t>
            </a:r>
          </a:p>
          <a:p>
            <a:pPr marL="0" indent="0">
              <a:buNone/>
            </a:pPr>
            <a:endParaRPr lang="fr-FR" sz="2000" dirty="0">
              <a:latin typeface="Arial" panose="020B0604020202020204" pitchFamily="34" charset="0"/>
              <a:cs typeface="Arial" panose="020B0604020202020204" pitchFamily="34" charset="0"/>
            </a:endParaRPr>
          </a:p>
          <a:p>
            <a:pPr marL="0" indent="0">
              <a:buNone/>
            </a:pPr>
            <a:r>
              <a:rPr lang="fr-FR" b="1" dirty="0" smtClean="0">
                <a:solidFill>
                  <a:srgbClr val="FF0000"/>
                </a:solidFill>
                <a:latin typeface="Arial" panose="020B0604020202020204" pitchFamily="34" charset="0"/>
                <a:cs typeface="Arial" panose="020B0604020202020204" pitchFamily="34" charset="0"/>
              </a:rPr>
              <a:t>Mon planning a été modifié par l’encadrement, en </a:t>
            </a:r>
            <a:r>
              <a:rPr lang="fr-FR" b="1" dirty="0" err="1" smtClean="0">
                <a:solidFill>
                  <a:srgbClr val="FF0000"/>
                </a:solidFill>
                <a:latin typeface="Arial" panose="020B0604020202020204" pitchFamily="34" charset="0"/>
                <a:cs typeface="Arial" panose="020B0604020202020204" pitchFamily="34" charset="0"/>
              </a:rPr>
              <a:t>a-t-il</a:t>
            </a:r>
            <a:r>
              <a:rPr lang="fr-FR" b="1" dirty="0" smtClean="0">
                <a:solidFill>
                  <a:srgbClr val="FF0000"/>
                </a:solidFill>
                <a:latin typeface="Arial" panose="020B0604020202020204" pitchFamily="34" charset="0"/>
                <a:cs typeface="Arial" panose="020B0604020202020204" pitchFamily="34" charset="0"/>
              </a:rPr>
              <a:t> le droit ?</a:t>
            </a:r>
          </a:p>
          <a:p>
            <a:pPr marL="0" indent="0">
              <a:buNone/>
            </a:pPr>
            <a:r>
              <a:rPr lang="fr-FR" sz="2000" dirty="0" smtClean="0">
                <a:latin typeface="Arial" panose="020B0604020202020204" pitchFamily="34" charset="0"/>
                <a:cs typeface="Arial" panose="020B0604020202020204" pitchFamily="34" charset="0"/>
              </a:rPr>
              <a:t>Oui l’encadrement peut modifier le planning, </a:t>
            </a:r>
            <a:r>
              <a:rPr lang="fr-FR" sz="2000" dirty="0" smtClean="0">
                <a:latin typeface="Arial" panose="020B0604020202020204" pitchFamily="34" charset="0"/>
                <a:cs typeface="Arial" panose="020B0604020202020204" pitchFamily="34" charset="0"/>
              </a:rPr>
              <a:t>à </a:t>
            </a:r>
            <a:r>
              <a:rPr lang="fr-FR" sz="2000" dirty="0" smtClean="0">
                <a:latin typeface="Arial" panose="020B0604020202020204" pitchFamily="34" charset="0"/>
                <a:cs typeface="Arial" panose="020B0604020202020204" pitchFamily="34" charset="0"/>
              </a:rPr>
              <a:t>condition de le faire 48 heures avant sa mise en vigueur et à une information immédiate par l’encadrement des agents concernés par cette modification.</a:t>
            </a:r>
          </a:p>
          <a:p>
            <a:pPr marL="0" indent="0">
              <a:buNone/>
            </a:pPr>
            <a:endParaRPr lang="fr-FR" sz="2000" dirty="0">
              <a:latin typeface="Arial" panose="020B0604020202020204" pitchFamily="34" charset="0"/>
              <a:cs typeface="Arial" panose="020B0604020202020204" pitchFamily="34" charset="0"/>
            </a:endParaRPr>
          </a:p>
          <a:p>
            <a:pPr marL="0" indent="0">
              <a:buNone/>
            </a:pPr>
            <a:r>
              <a:rPr lang="fr-FR" b="1" dirty="0" smtClean="0">
                <a:solidFill>
                  <a:srgbClr val="FF0000"/>
                </a:solidFill>
                <a:latin typeface="Arial" panose="020B0604020202020204" pitchFamily="34" charset="0"/>
                <a:cs typeface="Arial" panose="020B0604020202020204" pitchFamily="34" charset="0"/>
              </a:rPr>
              <a:t>Lorsque je pose des CA, </a:t>
            </a:r>
            <a:r>
              <a:rPr lang="fr-FR" b="1" dirty="0" smtClean="0">
                <a:solidFill>
                  <a:srgbClr val="FF0000"/>
                </a:solidFill>
                <a:latin typeface="Arial" panose="020B0604020202020204" pitchFamily="34" charset="0"/>
                <a:cs typeface="Arial" panose="020B0604020202020204" pitchFamily="34" charset="0"/>
              </a:rPr>
              <a:t>puis-je </a:t>
            </a:r>
            <a:r>
              <a:rPr lang="fr-FR" b="1" dirty="0" smtClean="0">
                <a:solidFill>
                  <a:srgbClr val="FF0000"/>
                </a:solidFill>
                <a:latin typeface="Arial" panose="020B0604020202020204" pitchFamily="34" charset="0"/>
                <a:cs typeface="Arial" panose="020B0604020202020204" pitchFamily="34" charset="0"/>
              </a:rPr>
              <a:t>bénéficier du weekend avant et après ?</a:t>
            </a:r>
          </a:p>
          <a:p>
            <a:pPr marL="0" indent="0">
              <a:buNone/>
            </a:pPr>
            <a:endParaRPr lang="fr-FR" sz="2000" dirty="0">
              <a:latin typeface="Arial" panose="020B0604020202020204" pitchFamily="34" charset="0"/>
              <a:cs typeface="Arial" panose="020B0604020202020204" pitchFamily="34" charset="0"/>
            </a:endParaRPr>
          </a:p>
          <a:p>
            <a:pPr marL="0" indent="0">
              <a:buNone/>
            </a:pPr>
            <a:endParaRPr lang="fr-FR" dirty="0" smtClean="0"/>
          </a:p>
          <a:p>
            <a:pPr marL="0" indent="0">
              <a:buNone/>
            </a:pPr>
            <a:endParaRPr lang="fr-FR" dirty="0"/>
          </a:p>
          <a:p>
            <a:pPr marL="0" indent="0">
              <a:buNone/>
            </a:pPr>
            <a:r>
              <a:rPr lang="fr-FR" b="1" dirty="0" smtClean="0">
                <a:solidFill>
                  <a:srgbClr val="FF0000"/>
                </a:solidFill>
                <a:latin typeface="Arial" panose="020B0604020202020204" pitchFamily="34" charset="0"/>
                <a:cs typeface="Arial" panose="020B0604020202020204" pitchFamily="34" charset="0"/>
              </a:rPr>
              <a:t>Et si je pose mes congés du lundi au dimanche soir inclus ?</a:t>
            </a:r>
            <a:endParaRPr lang="fr-FR" b="1" dirty="0">
              <a:solidFill>
                <a:srgbClr val="FF0000"/>
              </a:solidFill>
              <a:latin typeface="Arial" panose="020B0604020202020204" pitchFamily="34" charset="0"/>
              <a:cs typeface="Arial" panose="020B060402020202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623197827"/>
              </p:ext>
            </p:extLst>
          </p:nvPr>
        </p:nvGraphicFramePr>
        <p:xfrm>
          <a:off x="101599" y="4291622"/>
          <a:ext cx="11957539" cy="674872"/>
        </p:xfrm>
        <a:graphic>
          <a:graphicData uri="http://schemas.openxmlformats.org/drawingml/2006/table">
            <a:tbl>
              <a:tblPr>
                <a:tableStyleId>{5C22544A-7EE6-4342-B048-85BDC9FD1C3A}</a:tableStyleId>
              </a:tblPr>
              <a:tblGrid>
                <a:gridCol w="1087049">
                  <a:extLst>
                    <a:ext uri="{9D8B030D-6E8A-4147-A177-3AD203B41FA5}">
                      <a16:colId xmlns:a16="http://schemas.microsoft.com/office/drawing/2014/main" val="1852864101"/>
                    </a:ext>
                  </a:extLst>
                </a:gridCol>
                <a:gridCol w="1087049">
                  <a:extLst>
                    <a:ext uri="{9D8B030D-6E8A-4147-A177-3AD203B41FA5}">
                      <a16:colId xmlns:a16="http://schemas.microsoft.com/office/drawing/2014/main" val="4073579904"/>
                    </a:ext>
                  </a:extLst>
                </a:gridCol>
                <a:gridCol w="1087049">
                  <a:extLst>
                    <a:ext uri="{9D8B030D-6E8A-4147-A177-3AD203B41FA5}">
                      <a16:colId xmlns:a16="http://schemas.microsoft.com/office/drawing/2014/main" val="2681152022"/>
                    </a:ext>
                  </a:extLst>
                </a:gridCol>
                <a:gridCol w="1087049">
                  <a:extLst>
                    <a:ext uri="{9D8B030D-6E8A-4147-A177-3AD203B41FA5}">
                      <a16:colId xmlns:a16="http://schemas.microsoft.com/office/drawing/2014/main" val="4024142207"/>
                    </a:ext>
                  </a:extLst>
                </a:gridCol>
                <a:gridCol w="1087049">
                  <a:extLst>
                    <a:ext uri="{9D8B030D-6E8A-4147-A177-3AD203B41FA5}">
                      <a16:colId xmlns:a16="http://schemas.microsoft.com/office/drawing/2014/main" val="747671902"/>
                    </a:ext>
                  </a:extLst>
                </a:gridCol>
                <a:gridCol w="1087049">
                  <a:extLst>
                    <a:ext uri="{9D8B030D-6E8A-4147-A177-3AD203B41FA5}">
                      <a16:colId xmlns:a16="http://schemas.microsoft.com/office/drawing/2014/main" val="338656266"/>
                    </a:ext>
                  </a:extLst>
                </a:gridCol>
                <a:gridCol w="1087049">
                  <a:extLst>
                    <a:ext uri="{9D8B030D-6E8A-4147-A177-3AD203B41FA5}">
                      <a16:colId xmlns:a16="http://schemas.microsoft.com/office/drawing/2014/main" val="1717165808"/>
                    </a:ext>
                  </a:extLst>
                </a:gridCol>
                <a:gridCol w="1087049">
                  <a:extLst>
                    <a:ext uri="{9D8B030D-6E8A-4147-A177-3AD203B41FA5}">
                      <a16:colId xmlns:a16="http://schemas.microsoft.com/office/drawing/2014/main" val="411806739"/>
                    </a:ext>
                  </a:extLst>
                </a:gridCol>
                <a:gridCol w="1087049">
                  <a:extLst>
                    <a:ext uri="{9D8B030D-6E8A-4147-A177-3AD203B41FA5}">
                      <a16:colId xmlns:a16="http://schemas.microsoft.com/office/drawing/2014/main" val="4072471170"/>
                    </a:ext>
                  </a:extLst>
                </a:gridCol>
                <a:gridCol w="1087049">
                  <a:extLst>
                    <a:ext uri="{9D8B030D-6E8A-4147-A177-3AD203B41FA5}">
                      <a16:colId xmlns:a16="http://schemas.microsoft.com/office/drawing/2014/main" val="1025472707"/>
                    </a:ext>
                  </a:extLst>
                </a:gridCol>
                <a:gridCol w="1087049">
                  <a:extLst>
                    <a:ext uri="{9D8B030D-6E8A-4147-A177-3AD203B41FA5}">
                      <a16:colId xmlns:a16="http://schemas.microsoft.com/office/drawing/2014/main" val="1437702994"/>
                    </a:ext>
                  </a:extLst>
                </a:gridCol>
              </a:tblGrid>
              <a:tr h="337436">
                <a:tc>
                  <a:txBody>
                    <a:bodyPr/>
                    <a:lstStyle/>
                    <a:p>
                      <a:pPr algn="ctr" fontAlgn="b"/>
                      <a:r>
                        <a:rPr lang="fr-FR" sz="1600" u="none" strike="noStrike" dirty="0" smtClean="0">
                          <a:effectLst/>
                          <a:latin typeface="Arial" panose="020B0604020202020204" pitchFamily="34" charset="0"/>
                          <a:cs typeface="Arial" panose="020B0604020202020204" pitchFamily="34" charset="0"/>
                        </a:rPr>
                        <a:t>Samedi </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1"/>
                    </a:solidFill>
                  </a:tcPr>
                </a:tc>
                <a:tc>
                  <a:txBody>
                    <a:bodyPr/>
                    <a:lstStyle/>
                    <a:p>
                      <a:pPr algn="ctr" fontAlgn="b"/>
                      <a:r>
                        <a:rPr lang="fr-FR" sz="1600" u="none" strike="noStrike">
                          <a:effectLst/>
                          <a:latin typeface="Arial" panose="020B0604020202020204" pitchFamily="34" charset="0"/>
                          <a:cs typeface="Arial" panose="020B0604020202020204" pitchFamily="34" charset="0"/>
                        </a:rPr>
                        <a:t>dimanche</a:t>
                      </a:r>
                      <a:endParaRPr lang="fr-FR"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1"/>
                    </a:solidFill>
                  </a:tcPr>
                </a:tc>
                <a:tc>
                  <a:txBody>
                    <a:bodyPr/>
                    <a:lstStyle/>
                    <a:p>
                      <a:pPr algn="ctr" fontAlgn="b"/>
                      <a:r>
                        <a:rPr lang="fr-FR" sz="1600" u="none" strike="noStrike">
                          <a:effectLst/>
                          <a:latin typeface="Arial" panose="020B0604020202020204" pitchFamily="34" charset="0"/>
                          <a:cs typeface="Arial" panose="020B0604020202020204" pitchFamily="34" charset="0"/>
                        </a:rPr>
                        <a:t>lundi</a:t>
                      </a:r>
                      <a:endParaRPr lang="fr-FR"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1"/>
                    </a:solidFill>
                  </a:tcPr>
                </a:tc>
                <a:tc>
                  <a:txBody>
                    <a:bodyPr/>
                    <a:lstStyle/>
                    <a:p>
                      <a:pPr algn="ctr" fontAlgn="b"/>
                      <a:r>
                        <a:rPr lang="fr-FR" sz="1600" u="none" strike="noStrike">
                          <a:effectLst/>
                          <a:latin typeface="Arial" panose="020B0604020202020204" pitchFamily="34" charset="0"/>
                          <a:cs typeface="Arial" panose="020B0604020202020204" pitchFamily="34" charset="0"/>
                        </a:rPr>
                        <a:t>mardi</a:t>
                      </a:r>
                      <a:endParaRPr lang="fr-FR"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1"/>
                    </a:solidFill>
                  </a:tcPr>
                </a:tc>
                <a:tc>
                  <a:txBody>
                    <a:bodyPr/>
                    <a:lstStyle/>
                    <a:p>
                      <a:pPr algn="ctr" fontAlgn="b"/>
                      <a:r>
                        <a:rPr lang="fr-FR" sz="1600" u="none" strike="noStrike">
                          <a:effectLst/>
                          <a:latin typeface="Arial" panose="020B0604020202020204" pitchFamily="34" charset="0"/>
                          <a:cs typeface="Arial" panose="020B0604020202020204" pitchFamily="34" charset="0"/>
                        </a:rPr>
                        <a:t>mercredi</a:t>
                      </a:r>
                      <a:endParaRPr lang="fr-FR"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1"/>
                    </a:solidFill>
                  </a:tcPr>
                </a:tc>
                <a:tc>
                  <a:txBody>
                    <a:bodyPr/>
                    <a:lstStyle/>
                    <a:p>
                      <a:pPr algn="ctr" fontAlgn="b"/>
                      <a:r>
                        <a:rPr lang="fr-FR" sz="1600" u="none" strike="noStrike" dirty="0">
                          <a:effectLst/>
                          <a:latin typeface="Arial" panose="020B0604020202020204" pitchFamily="34" charset="0"/>
                          <a:cs typeface="Arial" panose="020B0604020202020204" pitchFamily="34" charset="0"/>
                        </a:rPr>
                        <a:t>jeudi</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1"/>
                    </a:solidFill>
                  </a:tcPr>
                </a:tc>
                <a:tc>
                  <a:txBody>
                    <a:bodyPr/>
                    <a:lstStyle/>
                    <a:p>
                      <a:pPr algn="ctr" fontAlgn="b"/>
                      <a:r>
                        <a:rPr lang="fr-FR" sz="1600" u="none" strike="noStrike" dirty="0">
                          <a:effectLst/>
                          <a:latin typeface="Arial" panose="020B0604020202020204" pitchFamily="34" charset="0"/>
                          <a:cs typeface="Arial" panose="020B0604020202020204" pitchFamily="34" charset="0"/>
                        </a:rPr>
                        <a:t>vendredi</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1"/>
                    </a:solidFill>
                  </a:tcPr>
                </a:tc>
                <a:tc>
                  <a:txBody>
                    <a:bodyPr/>
                    <a:lstStyle/>
                    <a:p>
                      <a:pPr algn="ctr" fontAlgn="b"/>
                      <a:r>
                        <a:rPr lang="fr-FR" sz="1600" u="none" strike="noStrike" dirty="0">
                          <a:effectLst/>
                          <a:latin typeface="Arial" panose="020B0604020202020204" pitchFamily="34" charset="0"/>
                          <a:cs typeface="Arial" panose="020B0604020202020204" pitchFamily="34" charset="0"/>
                        </a:rPr>
                        <a:t>samedi</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1"/>
                    </a:solidFill>
                  </a:tcPr>
                </a:tc>
                <a:tc>
                  <a:txBody>
                    <a:bodyPr/>
                    <a:lstStyle/>
                    <a:p>
                      <a:pPr algn="ctr" fontAlgn="b"/>
                      <a:r>
                        <a:rPr lang="fr-FR" sz="1600" u="none" strike="noStrike" dirty="0">
                          <a:effectLst/>
                          <a:latin typeface="Arial" panose="020B0604020202020204" pitchFamily="34" charset="0"/>
                          <a:cs typeface="Arial" panose="020B0604020202020204" pitchFamily="34" charset="0"/>
                        </a:rPr>
                        <a:t>dimanche</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1"/>
                    </a:solidFill>
                  </a:tcPr>
                </a:tc>
                <a:tc>
                  <a:txBody>
                    <a:bodyPr/>
                    <a:lstStyle/>
                    <a:p>
                      <a:pPr algn="ctr" fontAlgn="b"/>
                      <a:r>
                        <a:rPr lang="fr-FR" sz="1600" u="none" strike="noStrike" dirty="0">
                          <a:effectLst/>
                          <a:latin typeface="Arial" panose="020B0604020202020204" pitchFamily="34" charset="0"/>
                          <a:cs typeface="Arial" panose="020B0604020202020204" pitchFamily="34" charset="0"/>
                        </a:rPr>
                        <a:t>lundi</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1"/>
                    </a:solidFill>
                  </a:tcPr>
                </a:tc>
                <a:tc>
                  <a:txBody>
                    <a:bodyPr/>
                    <a:lstStyle/>
                    <a:p>
                      <a:pPr algn="ctr" fontAlgn="b"/>
                      <a:r>
                        <a:rPr lang="fr-FR" sz="1600" u="none" strike="noStrike" dirty="0">
                          <a:effectLst/>
                          <a:latin typeface="Arial" panose="020B0604020202020204" pitchFamily="34" charset="0"/>
                          <a:cs typeface="Arial" panose="020B0604020202020204" pitchFamily="34" charset="0"/>
                        </a:rPr>
                        <a:t>mardi</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1"/>
                    </a:solidFill>
                  </a:tcPr>
                </a:tc>
                <a:extLst>
                  <a:ext uri="{0D108BD9-81ED-4DB2-BD59-A6C34878D82A}">
                    <a16:rowId xmlns:a16="http://schemas.microsoft.com/office/drawing/2014/main" val="950056364"/>
                  </a:ext>
                </a:extLst>
              </a:tr>
              <a:tr h="337436">
                <a:tc>
                  <a:txBody>
                    <a:bodyPr/>
                    <a:lstStyle/>
                    <a:p>
                      <a:pPr algn="ctr" fontAlgn="b"/>
                      <a:r>
                        <a:rPr lang="fr-FR" sz="1600" u="none" strike="noStrike" dirty="0">
                          <a:effectLst/>
                          <a:latin typeface="Arial" panose="020B0604020202020204" pitchFamily="34" charset="0"/>
                          <a:cs typeface="Arial" panose="020B0604020202020204" pitchFamily="34" charset="0"/>
                        </a:rPr>
                        <a:t>RH</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rgbClr val="FF0000"/>
                    </a:solidFill>
                  </a:tcPr>
                </a:tc>
                <a:tc>
                  <a:txBody>
                    <a:bodyPr/>
                    <a:lstStyle/>
                    <a:p>
                      <a:pPr algn="ctr" fontAlgn="b"/>
                      <a:r>
                        <a:rPr lang="fr-FR" sz="1600" u="none" strike="noStrike" dirty="0">
                          <a:effectLst/>
                          <a:latin typeface="Arial" panose="020B0604020202020204" pitchFamily="34" charset="0"/>
                          <a:cs typeface="Arial" panose="020B0604020202020204" pitchFamily="34" charset="0"/>
                        </a:rPr>
                        <a:t>RH</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rgbClr val="FF0000"/>
                    </a:solidFill>
                  </a:tcPr>
                </a:tc>
                <a:tc>
                  <a:txBody>
                    <a:bodyPr/>
                    <a:lstStyle/>
                    <a:p>
                      <a:pPr algn="ctr" fontAlgn="b"/>
                      <a:r>
                        <a:rPr lang="fr-FR" sz="1600" u="none" strike="noStrike" dirty="0">
                          <a:effectLst/>
                          <a:latin typeface="Arial" panose="020B0604020202020204" pitchFamily="34" charset="0"/>
                          <a:cs typeface="Arial" panose="020B0604020202020204" pitchFamily="34" charset="0"/>
                        </a:rPr>
                        <a:t>CA</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rgbClr val="00B050"/>
                    </a:solidFill>
                  </a:tcPr>
                </a:tc>
                <a:tc>
                  <a:txBody>
                    <a:bodyPr/>
                    <a:lstStyle/>
                    <a:p>
                      <a:pPr algn="ctr" fontAlgn="b"/>
                      <a:r>
                        <a:rPr lang="fr-FR" sz="1600" u="none" strike="noStrike" dirty="0">
                          <a:effectLst/>
                          <a:latin typeface="Arial" panose="020B0604020202020204" pitchFamily="34" charset="0"/>
                          <a:cs typeface="Arial" panose="020B0604020202020204" pitchFamily="34" charset="0"/>
                        </a:rPr>
                        <a:t>CA</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rgbClr val="00B050"/>
                    </a:solidFill>
                  </a:tcPr>
                </a:tc>
                <a:tc>
                  <a:txBody>
                    <a:bodyPr/>
                    <a:lstStyle/>
                    <a:p>
                      <a:pPr algn="ctr" fontAlgn="b"/>
                      <a:r>
                        <a:rPr lang="fr-FR" sz="1600" u="none" strike="noStrike" dirty="0">
                          <a:effectLst/>
                          <a:latin typeface="Arial" panose="020B0604020202020204" pitchFamily="34" charset="0"/>
                          <a:cs typeface="Arial" panose="020B0604020202020204" pitchFamily="34" charset="0"/>
                        </a:rPr>
                        <a:t>CA</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rgbClr val="00B050"/>
                    </a:solidFill>
                  </a:tcPr>
                </a:tc>
                <a:tc>
                  <a:txBody>
                    <a:bodyPr/>
                    <a:lstStyle/>
                    <a:p>
                      <a:pPr algn="ctr" fontAlgn="b"/>
                      <a:r>
                        <a:rPr lang="fr-FR" sz="1600" u="none" strike="noStrike" dirty="0">
                          <a:effectLst/>
                          <a:latin typeface="Arial" panose="020B0604020202020204" pitchFamily="34" charset="0"/>
                          <a:cs typeface="Arial" panose="020B0604020202020204" pitchFamily="34" charset="0"/>
                        </a:rPr>
                        <a:t>CA</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rgbClr val="00B050"/>
                    </a:solidFill>
                  </a:tcPr>
                </a:tc>
                <a:tc>
                  <a:txBody>
                    <a:bodyPr/>
                    <a:lstStyle/>
                    <a:p>
                      <a:pPr algn="ctr" fontAlgn="b"/>
                      <a:r>
                        <a:rPr lang="fr-FR" sz="1600" u="none" strike="noStrike" dirty="0">
                          <a:effectLst/>
                          <a:latin typeface="Arial" panose="020B0604020202020204" pitchFamily="34" charset="0"/>
                          <a:cs typeface="Arial" panose="020B0604020202020204" pitchFamily="34" charset="0"/>
                        </a:rPr>
                        <a:t>CA</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rgbClr val="00B050"/>
                    </a:solidFill>
                  </a:tcPr>
                </a:tc>
                <a:tc>
                  <a:txBody>
                    <a:bodyPr/>
                    <a:lstStyle/>
                    <a:p>
                      <a:pPr algn="ctr" fontAlgn="b"/>
                      <a:r>
                        <a:rPr lang="fr-FR" sz="1600" u="none" strike="noStrike" dirty="0">
                          <a:effectLst/>
                          <a:latin typeface="Arial" panose="020B0604020202020204" pitchFamily="34" charset="0"/>
                          <a:cs typeface="Arial" panose="020B0604020202020204" pitchFamily="34" charset="0"/>
                        </a:rPr>
                        <a:t>RH</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rgbClr val="FF0000"/>
                    </a:solidFill>
                  </a:tcPr>
                </a:tc>
                <a:tc>
                  <a:txBody>
                    <a:bodyPr/>
                    <a:lstStyle/>
                    <a:p>
                      <a:pPr algn="ctr" fontAlgn="b"/>
                      <a:r>
                        <a:rPr lang="fr-FR" sz="1600" u="none" strike="noStrike" dirty="0">
                          <a:effectLst/>
                          <a:latin typeface="Arial" panose="020B0604020202020204" pitchFamily="34" charset="0"/>
                          <a:cs typeface="Arial" panose="020B0604020202020204" pitchFamily="34" charset="0"/>
                        </a:rPr>
                        <a:t>RH</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rgbClr val="FF0000"/>
                    </a:solidFill>
                  </a:tcPr>
                </a:tc>
                <a:tc>
                  <a:txBody>
                    <a:bodyPr/>
                    <a:lstStyle/>
                    <a:p>
                      <a:pPr algn="ctr" fontAlgn="b"/>
                      <a:r>
                        <a:rPr lang="fr-FR" sz="1600" u="none" strike="noStrike" dirty="0">
                          <a:effectLst/>
                          <a:latin typeface="Arial" panose="020B0604020202020204" pitchFamily="34" charset="0"/>
                          <a:cs typeface="Arial" panose="020B0604020202020204" pitchFamily="34" charset="0"/>
                        </a:rPr>
                        <a:t>Matin</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4">
                        <a:lumMod val="40000"/>
                        <a:lumOff val="60000"/>
                      </a:schemeClr>
                    </a:solidFill>
                  </a:tcPr>
                </a:tc>
                <a:tc>
                  <a:txBody>
                    <a:bodyPr/>
                    <a:lstStyle/>
                    <a:p>
                      <a:pPr algn="ctr" fontAlgn="b"/>
                      <a:r>
                        <a:rPr lang="fr-FR" sz="1600" u="none" strike="noStrike" dirty="0">
                          <a:effectLst/>
                          <a:latin typeface="Arial" panose="020B0604020202020204" pitchFamily="34" charset="0"/>
                          <a:cs typeface="Arial" panose="020B0604020202020204" pitchFamily="34" charset="0"/>
                        </a:rPr>
                        <a:t>Matin</a:t>
                      </a:r>
                      <a:endParaRPr lang="fr-FR"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594317959"/>
                  </a:ext>
                </a:extLst>
              </a:tr>
            </a:tbl>
          </a:graphicData>
        </a:graphic>
      </p:graphicFrame>
    </p:spTree>
    <p:extLst>
      <p:ext uri="{BB962C8B-B14F-4D97-AF65-F5344CB8AC3E}">
        <p14:creationId xmlns:p14="http://schemas.microsoft.com/office/powerpoint/2010/main" val="298013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17000" b="-17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104208" y="51935"/>
            <a:ext cx="7983583" cy="971098"/>
          </a:xfrm>
        </p:spPr>
        <p:style>
          <a:lnRef idx="2">
            <a:schemeClr val="accent1"/>
          </a:lnRef>
          <a:fillRef idx="1">
            <a:schemeClr val="lt1"/>
          </a:fillRef>
          <a:effectRef idx="0">
            <a:schemeClr val="accent1"/>
          </a:effectRef>
          <a:fontRef idx="minor">
            <a:schemeClr val="dk1"/>
          </a:fontRef>
        </p:style>
        <p:txBody>
          <a:bodyPr/>
          <a:lstStyle/>
          <a:p>
            <a:pPr algn="ctr"/>
            <a:r>
              <a:rPr lang="fr-FR" b="1" dirty="0" smtClean="0">
                <a:solidFill>
                  <a:srgbClr val="FF0000"/>
                </a:solidFill>
                <a:latin typeface="Arial" panose="020B0604020202020204" pitchFamily="34" charset="0"/>
                <a:cs typeface="Arial" panose="020B0604020202020204" pitchFamily="34" charset="0"/>
              </a:rPr>
              <a:t>Les Heures supplémentaires</a:t>
            </a:r>
            <a:endParaRPr lang="fr-FR" b="1" dirty="0">
              <a:solidFill>
                <a:srgbClr val="FF0000"/>
              </a:solidFill>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a:xfrm>
            <a:off x="0" y="1371600"/>
            <a:ext cx="12192000" cy="5210312"/>
          </a:xfrm>
        </p:spPr>
        <p:txBody>
          <a:bodyPr/>
          <a:lstStyle/>
          <a:p>
            <a:pPr marL="0" indent="0">
              <a:buNone/>
            </a:pPr>
            <a:r>
              <a:rPr lang="fr-FR" sz="2000" b="1" i="1" dirty="0" smtClean="0">
                <a:latin typeface="Arial" panose="020B0604020202020204" pitchFamily="34" charset="0"/>
                <a:cs typeface="Arial" panose="020B0604020202020204" pitchFamily="34" charset="0"/>
              </a:rPr>
              <a:t>Article 7 du règlement intérieur</a:t>
            </a:r>
          </a:p>
          <a:p>
            <a:pPr marL="0" indent="0">
              <a:buNone/>
            </a:pPr>
            <a:endParaRPr lang="fr-FR" dirty="0"/>
          </a:p>
        </p:txBody>
      </p:sp>
      <p:graphicFrame>
        <p:nvGraphicFramePr>
          <p:cNvPr id="4" name="Diagramme 3"/>
          <p:cNvGraphicFramePr/>
          <p:nvPr>
            <p:extLst>
              <p:ext uri="{D42A27DB-BD31-4B8C-83A1-F6EECF244321}">
                <p14:modId xmlns:p14="http://schemas.microsoft.com/office/powerpoint/2010/main" val="4024946197"/>
              </p:ext>
            </p:extLst>
          </p:nvPr>
        </p:nvGraphicFramePr>
        <p:xfrm>
          <a:off x="156029" y="2068735"/>
          <a:ext cx="11879942" cy="1426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me 4"/>
          <p:cNvGraphicFramePr/>
          <p:nvPr>
            <p:extLst>
              <p:ext uri="{D42A27DB-BD31-4B8C-83A1-F6EECF244321}">
                <p14:modId xmlns:p14="http://schemas.microsoft.com/office/powerpoint/2010/main" val="2006820950"/>
              </p:ext>
            </p:extLst>
          </p:nvPr>
        </p:nvGraphicFramePr>
        <p:xfrm>
          <a:off x="156029" y="2860766"/>
          <a:ext cx="11879942" cy="39057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561740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t="-17000" b="-17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916973" y="0"/>
            <a:ext cx="8358051" cy="86278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style>
          <a:lnRef idx="2">
            <a:schemeClr val="accent1"/>
          </a:lnRef>
          <a:fillRef idx="1">
            <a:schemeClr val="lt1"/>
          </a:fillRef>
          <a:effectRef idx="0">
            <a:schemeClr val="accent1"/>
          </a:effectRef>
          <a:fontRef idx="minor">
            <a:schemeClr val="dk1"/>
          </a:fontRef>
        </p:style>
        <p:txBody>
          <a:bodyPr>
            <a:normAutofit/>
          </a:bodyPr>
          <a:lstStyle/>
          <a:p>
            <a:r>
              <a:rPr lang="fr-FR" sz="4000" dirty="0" smtClean="0">
                <a:solidFill>
                  <a:srgbClr val="FF0000"/>
                </a:solidFill>
                <a:latin typeface="Arial" panose="020B0604020202020204" pitchFamily="34" charset="0"/>
                <a:cs typeface="Arial" panose="020B0604020202020204" pitchFamily="34" charset="0"/>
              </a:rPr>
              <a:t>La bonne pratique des heures sup. !</a:t>
            </a:r>
            <a:endParaRPr lang="fr-FR" sz="4000" dirty="0">
              <a:solidFill>
                <a:srgbClr val="FF0000"/>
              </a:solidFill>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a:xfrm>
            <a:off x="-1" y="1181100"/>
            <a:ext cx="12192000" cy="5473700"/>
          </a:xfrm>
          <a:blipFill dpi="0" rotWithShape="1">
            <a:blip r:embed="rId3">
              <a:alphaModFix amt="0"/>
            </a:blip>
            <a:srcRect/>
            <a:tile tx="0" ty="0" sx="100000" sy="100000" flip="none" algn="tl"/>
          </a:blipFill>
        </p:spPr>
        <p:txBody>
          <a:bodyPr>
            <a:normAutofit/>
          </a:bodyPr>
          <a:lstStyle/>
          <a:p>
            <a:pPr marL="0" indent="0">
              <a:lnSpc>
                <a:spcPct val="120000"/>
              </a:lnSpc>
              <a:buNone/>
            </a:pPr>
            <a:endParaRPr lang="fr-FR" sz="2400" b="1" dirty="0">
              <a:solidFill>
                <a:srgbClr val="FF0000"/>
              </a:solidFill>
              <a:latin typeface="Arial" panose="020B0604020202020204" pitchFamily="34" charset="0"/>
              <a:cs typeface="Arial" panose="020B0604020202020204" pitchFamily="34" charset="0"/>
            </a:endParaRPr>
          </a:p>
          <a:p>
            <a:pPr marL="0" indent="0">
              <a:buNone/>
            </a:pPr>
            <a:r>
              <a:rPr lang="fr-FR" sz="3100" b="1" dirty="0" smtClean="0">
                <a:solidFill>
                  <a:srgbClr val="FF0000"/>
                </a:solidFill>
                <a:latin typeface="Arial" panose="020B0604020202020204" pitchFamily="34" charset="0"/>
                <a:cs typeface="Arial" panose="020B0604020202020204" pitchFamily="34" charset="0"/>
              </a:rPr>
              <a:t>Suis-je obligé de faire des heures supplémentaires (remplacement, hors dépassement d’horaire) ?</a:t>
            </a:r>
          </a:p>
          <a:p>
            <a:pPr marL="0" indent="0">
              <a:buNone/>
            </a:pPr>
            <a:endParaRPr lang="fr-FR" sz="2400" b="1" dirty="0">
              <a:solidFill>
                <a:srgbClr val="FF0000"/>
              </a:solidFill>
              <a:latin typeface="Arial" panose="020B0604020202020204" pitchFamily="34" charset="0"/>
              <a:cs typeface="Arial" panose="020B0604020202020204" pitchFamily="34" charset="0"/>
            </a:endParaRPr>
          </a:p>
          <a:p>
            <a:pPr marL="0" indent="0">
              <a:buNone/>
            </a:pPr>
            <a:r>
              <a:rPr lang="fr-FR" sz="2400" b="1" dirty="0" smtClean="0">
                <a:solidFill>
                  <a:srgbClr val="FF0000"/>
                </a:solidFill>
                <a:latin typeface="Arial" panose="020B0604020202020204" pitchFamily="34" charset="0"/>
                <a:cs typeface="Arial" panose="020B0604020202020204" pitchFamily="34" charset="0"/>
              </a:rPr>
              <a:t>Ma relève a un empêchement et on a du mal à trouver un remplacement : </a:t>
            </a:r>
          </a:p>
          <a:p>
            <a:pPr>
              <a:buFontTx/>
              <a:buChar char="-"/>
            </a:pPr>
            <a:r>
              <a:rPr lang="fr-FR" sz="2400" b="1" dirty="0">
                <a:solidFill>
                  <a:srgbClr val="FF0000"/>
                </a:solidFill>
                <a:latin typeface="Arial" panose="020B0604020202020204" pitchFamily="34" charset="0"/>
                <a:cs typeface="Arial" panose="020B0604020202020204" pitchFamily="34" charset="0"/>
              </a:rPr>
              <a:t>P</a:t>
            </a:r>
            <a:r>
              <a:rPr lang="fr-FR" sz="2400" b="1" dirty="0" smtClean="0">
                <a:solidFill>
                  <a:srgbClr val="FF0000"/>
                </a:solidFill>
                <a:latin typeface="Arial" panose="020B0604020202020204" pitchFamily="34" charset="0"/>
                <a:cs typeface="Arial" panose="020B0604020202020204" pitchFamily="34" charset="0"/>
              </a:rPr>
              <a:t>uis-je quitter mon poste ?</a:t>
            </a:r>
          </a:p>
          <a:p>
            <a:pPr>
              <a:buFontTx/>
              <a:buChar char="-"/>
            </a:pPr>
            <a:r>
              <a:rPr lang="fr-FR" sz="2400" b="1" dirty="0" smtClean="0">
                <a:solidFill>
                  <a:srgbClr val="FF0000"/>
                </a:solidFill>
                <a:latin typeface="Arial" panose="020B0604020202020204" pitchFamily="34" charset="0"/>
                <a:cs typeface="Arial" panose="020B0604020202020204" pitchFamily="34" charset="0"/>
              </a:rPr>
              <a:t>Combien de temps dois-je rester ?</a:t>
            </a:r>
          </a:p>
          <a:p>
            <a:pPr>
              <a:buFontTx/>
              <a:buChar char="-"/>
            </a:pPr>
            <a:r>
              <a:rPr lang="fr-FR" sz="2400" b="1" dirty="0" smtClean="0">
                <a:solidFill>
                  <a:srgbClr val="FF0000"/>
                </a:solidFill>
                <a:latin typeface="Arial" panose="020B0604020202020204" pitchFamily="34" charset="0"/>
                <a:cs typeface="Arial" panose="020B0604020202020204" pitchFamily="34" charset="0"/>
              </a:rPr>
              <a:t>Et si personne ne </a:t>
            </a:r>
            <a:r>
              <a:rPr lang="fr-FR" sz="2400" b="1" dirty="0" smtClean="0">
                <a:solidFill>
                  <a:srgbClr val="FF0000"/>
                </a:solidFill>
                <a:latin typeface="Arial" panose="020B0604020202020204" pitchFamily="34" charset="0"/>
                <a:cs typeface="Arial" panose="020B0604020202020204" pitchFamily="34" charset="0"/>
              </a:rPr>
              <a:t>vient </a:t>
            </a:r>
            <a:r>
              <a:rPr lang="fr-FR" sz="2400" b="1" dirty="0" smtClean="0">
                <a:solidFill>
                  <a:srgbClr val="FF0000"/>
                </a:solidFill>
                <a:latin typeface="Arial" panose="020B0604020202020204" pitchFamily="34" charset="0"/>
                <a:cs typeface="Arial" panose="020B0604020202020204" pitchFamily="34" charset="0"/>
              </a:rPr>
              <a:t>?</a:t>
            </a:r>
          </a:p>
          <a:p>
            <a:pPr marL="0" indent="0">
              <a:buNone/>
            </a:pPr>
            <a:r>
              <a:rPr lang="fr-FR" sz="1800" dirty="0">
                <a:latin typeface="Arial" panose="020B0604020202020204" pitchFamily="34" charset="0"/>
                <a:cs typeface="Arial" panose="020B0604020202020204" pitchFamily="34" charset="0"/>
              </a:rPr>
              <a:t>	</a:t>
            </a:r>
            <a:r>
              <a:rPr lang="fr-FR" sz="1800" dirty="0" smtClean="0">
                <a:latin typeface="Arial" panose="020B0604020202020204" pitchFamily="34" charset="0"/>
                <a:cs typeface="Arial" panose="020B0604020202020204" pitchFamily="34" charset="0"/>
              </a:rPr>
              <a:t>							</a:t>
            </a:r>
            <a:endParaRPr lang="fr-FR" sz="1800" dirty="0">
              <a:latin typeface="Arial" panose="020B0604020202020204" pitchFamily="34" charset="0"/>
              <a:cs typeface="Arial" panose="020B0604020202020204" pitchFamily="34" charset="0"/>
            </a:endParaRPr>
          </a:p>
          <a:p>
            <a:pPr marL="0" indent="0">
              <a:buNone/>
            </a:pPr>
            <a:endParaRPr lang="fr-FR" sz="1800" dirty="0" smtClean="0">
              <a:latin typeface="Arial" panose="020B0604020202020204" pitchFamily="34" charset="0"/>
              <a:cs typeface="Arial" panose="020B0604020202020204" pitchFamily="34" charset="0"/>
            </a:endParaRPr>
          </a:p>
          <a:p>
            <a:pPr marL="0" indent="0">
              <a:buNone/>
            </a:pPr>
            <a:endParaRPr lang="fr-FR" sz="1800" dirty="0">
              <a:latin typeface="Arial" panose="020B0604020202020204" pitchFamily="34" charset="0"/>
              <a:cs typeface="Arial" panose="020B0604020202020204" pitchFamily="34" charset="0"/>
            </a:endParaRPr>
          </a:p>
          <a:p>
            <a:pPr marL="0" indent="0">
              <a:buNone/>
            </a:pPr>
            <a:endParaRPr lang="fr-FR" sz="1800" dirty="0" smtClean="0">
              <a:latin typeface="Arial" panose="020B0604020202020204" pitchFamily="34" charset="0"/>
              <a:cs typeface="Arial" panose="020B0604020202020204" pitchFamily="34" charset="0"/>
            </a:endParaRPr>
          </a:p>
          <a:p>
            <a:endParaRPr lang="fr-FR" sz="1800" dirty="0" smtClean="0">
              <a:latin typeface="Arial" panose="020B0604020202020204" pitchFamily="34" charset="0"/>
              <a:cs typeface="Arial" panose="020B0604020202020204" pitchFamily="34" charset="0"/>
            </a:endParaRPr>
          </a:p>
          <a:p>
            <a:endParaRPr lang="fr-FR" sz="1800" dirty="0">
              <a:latin typeface="Arial" panose="020B0604020202020204" pitchFamily="34" charset="0"/>
              <a:cs typeface="Arial" panose="020B0604020202020204" pitchFamily="34" charset="0"/>
            </a:endParaRPr>
          </a:p>
          <a:p>
            <a:endParaRPr lang="fr-FR"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35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2765" y="858837"/>
            <a:ext cx="12006470" cy="5999163"/>
          </a:xfrm>
        </p:spPr>
        <p:txBody>
          <a:bodyPr>
            <a:normAutofit/>
          </a:bodyPr>
          <a:lstStyle/>
          <a:p>
            <a:endParaRPr lang="fr-FR" dirty="0">
              <a:solidFill>
                <a:srgbClr val="FF0000"/>
              </a:solidFill>
              <a:latin typeface="Arial" panose="020B0604020202020204" pitchFamily="34" charset="0"/>
              <a:cs typeface="Arial" panose="020B0604020202020204" pitchFamily="34" charset="0"/>
            </a:endParaRPr>
          </a:p>
          <a:p>
            <a:r>
              <a:rPr lang="fr-FR" sz="2000" dirty="0" smtClean="0">
                <a:latin typeface="Arial" panose="020B0604020202020204" pitchFamily="34" charset="0"/>
                <a:cs typeface="Arial" panose="020B0604020202020204" pitchFamily="34" charset="0"/>
              </a:rPr>
              <a:t>La </a:t>
            </a:r>
            <a:r>
              <a:rPr lang="fr-FR" sz="2000" dirty="0">
                <a:latin typeface="Arial" panose="020B0604020202020204" pitchFamily="34" charset="0"/>
                <a:cs typeface="Arial" panose="020B0604020202020204" pitchFamily="34" charset="0"/>
              </a:rPr>
              <a:t>récupération peut se faire par journées complètes, en ½ journée ou en heures, une fois qu’elles sont constituées</a:t>
            </a:r>
          </a:p>
          <a:p>
            <a:r>
              <a:rPr lang="fr-FR" sz="2000" dirty="0" smtClean="0">
                <a:latin typeface="Arial" panose="020B0604020202020204" pitchFamily="34" charset="0"/>
                <a:cs typeface="Arial" panose="020B0604020202020204" pitchFamily="34" charset="0"/>
              </a:rPr>
              <a:t>Dans </a:t>
            </a:r>
            <a:r>
              <a:rPr lang="fr-FR" sz="2000" dirty="0">
                <a:latin typeface="Arial" panose="020B0604020202020204" pitchFamily="34" charset="0"/>
                <a:cs typeface="Arial" panose="020B0604020202020204" pitchFamily="34" charset="0"/>
              </a:rPr>
              <a:t>la limite de l’organisation de la continuité du service, la récupération des heures supplémentaires doit se faire au plus proche de leur production. </a:t>
            </a:r>
            <a:r>
              <a:rPr lang="fr-FR" sz="2000" dirty="0">
                <a:solidFill>
                  <a:srgbClr val="FF0000"/>
                </a:solidFill>
                <a:latin typeface="Arial" panose="020B0604020202020204" pitchFamily="34" charset="0"/>
                <a:cs typeface="Arial" panose="020B0604020202020204" pitchFamily="34" charset="0"/>
              </a:rPr>
              <a:t>Si l’activité du service le permet, il peut être demandé à l’agent de récupérer des heures supplémentaires.</a:t>
            </a:r>
          </a:p>
          <a:p>
            <a:r>
              <a:rPr lang="fr-FR" sz="2000" dirty="0">
                <a:latin typeface="Arial" panose="020B0604020202020204" pitchFamily="34" charset="0"/>
                <a:cs typeface="Arial" panose="020B0604020202020204" pitchFamily="34" charset="0"/>
              </a:rPr>
              <a:t>Le jour même, aucune récupération ne peut imposée à l’agent contre sa volonté. Par contre, il peut lui être demandé de remplacer dans un autre secteur. </a:t>
            </a:r>
          </a:p>
          <a:p>
            <a:r>
              <a:rPr lang="fr-FR" sz="2000" dirty="0">
                <a:latin typeface="Arial" panose="020B0604020202020204" pitchFamily="34" charset="0"/>
                <a:cs typeface="Arial" panose="020B0604020202020204" pitchFamily="34" charset="0"/>
              </a:rPr>
              <a:t>Lorsqu'un agent est amené à travailler sur un jour de repos (RC, RH) : - soit le repos est reporté - soit le temps travaillé est validé en heures supplémentaires et le jour de repos est considéré comme pris.</a:t>
            </a:r>
          </a:p>
          <a:p>
            <a:r>
              <a:rPr lang="fr-FR" sz="2000" dirty="0">
                <a:latin typeface="Arial" panose="020B0604020202020204" pitchFamily="34" charset="0"/>
                <a:cs typeface="Arial" panose="020B0604020202020204" pitchFamily="34" charset="0"/>
              </a:rPr>
              <a:t>La récupération d’heures supplémentaires génère du temps RTT à condition qu’elle soit prise en journée entière ou en demi – journée. </a:t>
            </a:r>
          </a:p>
          <a:p>
            <a:endParaRPr lang="fr-FR" dirty="0"/>
          </a:p>
        </p:txBody>
      </p:sp>
      <p:sp>
        <p:nvSpPr>
          <p:cNvPr id="5" name="Rectangle 4"/>
          <p:cNvSpPr/>
          <p:nvPr/>
        </p:nvSpPr>
        <p:spPr>
          <a:xfrm>
            <a:off x="92765" y="238539"/>
            <a:ext cx="12006470" cy="769441"/>
          </a:xfrm>
          <a:prstGeom prst="rect">
            <a:avLst/>
          </a:prstGeom>
        </p:spPr>
        <p:txBody>
          <a:bodyPr wrap="square">
            <a:spAutoFit/>
          </a:bodyPr>
          <a:lstStyle/>
          <a:p>
            <a:pPr algn="ctr"/>
            <a:r>
              <a:rPr lang="fr-FR" sz="4400" b="1" dirty="0" smtClean="0">
                <a:ln w="13462">
                  <a:solidFill>
                    <a:schemeClr val="bg1"/>
                  </a:solidFill>
                  <a:prstDash val="solid"/>
                </a:ln>
                <a:solidFill>
                  <a:srgbClr val="FF0000"/>
                </a:solidFill>
                <a:effectLst>
                  <a:outerShdw dist="38100" dir="2700000" algn="bl" rotWithShape="0">
                    <a:schemeClr val="accent5"/>
                  </a:outerShdw>
                </a:effectLst>
                <a:latin typeface="Arial" panose="020B0604020202020204" pitchFamily="34" charset="0"/>
                <a:cs typeface="Arial" panose="020B0604020202020204" pitchFamily="34" charset="0"/>
              </a:rPr>
              <a:t>Récupération des heures </a:t>
            </a:r>
            <a:r>
              <a:rPr lang="fr-FR" sz="4400" b="1" dirty="0">
                <a:ln w="13462">
                  <a:solidFill>
                    <a:schemeClr val="bg1"/>
                  </a:solidFill>
                  <a:prstDash val="solid"/>
                </a:ln>
                <a:solidFill>
                  <a:srgbClr val="FF0000"/>
                </a:solidFill>
                <a:effectLst>
                  <a:outerShdw dist="38100" dir="2700000" algn="bl" rotWithShape="0">
                    <a:schemeClr val="accent5"/>
                  </a:outerShdw>
                </a:effectLst>
                <a:latin typeface="Arial" panose="020B0604020202020204" pitchFamily="34" charset="0"/>
                <a:cs typeface="Arial" panose="020B0604020202020204" pitchFamily="34" charset="0"/>
              </a:rPr>
              <a:t>supplémentaires ?</a:t>
            </a:r>
          </a:p>
        </p:txBody>
      </p:sp>
    </p:spTree>
    <p:extLst>
      <p:ext uri="{BB962C8B-B14F-4D97-AF65-F5344CB8AC3E}">
        <p14:creationId xmlns:p14="http://schemas.microsoft.com/office/powerpoint/2010/main" val="337355643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1325</TotalTime>
  <Words>1566</Words>
  <Application>Microsoft Office PowerPoint</Application>
  <PresentationFormat>Grand écran</PresentationFormat>
  <Paragraphs>173</Paragraphs>
  <Slides>17</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17</vt:i4>
      </vt:variant>
    </vt:vector>
  </HeadingPairs>
  <TitlesOfParts>
    <vt:vector size="21"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Les Heures supplémentaires</vt:lpstr>
      <vt:lpstr>La bonne pratique des heures sup.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Comprendre son planning</dc:title>
  <dc:creator>THIAM Gilles</dc:creator>
  <cp:lastModifiedBy>THIAM Gilles</cp:lastModifiedBy>
  <cp:revision>83</cp:revision>
  <dcterms:created xsi:type="dcterms:W3CDTF">2022-03-21T09:01:02Z</dcterms:created>
  <dcterms:modified xsi:type="dcterms:W3CDTF">2022-03-25T09:45:22Z</dcterms:modified>
</cp:coreProperties>
</file>